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quickStyle12.xml" ContentType="application/vnd.openxmlformats-officedocument.drawingml.diagramStyle+xml"/>
  <Override PartName="/ppt/charts/chart6.xml" ContentType="application/vnd.openxmlformats-officedocument.drawingml.chart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825" r:id="rId2"/>
    <p:sldId id="880" r:id="rId3"/>
    <p:sldId id="883" r:id="rId4"/>
    <p:sldId id="885" r:id="rId5"/>
    <p:sldId id="886" r:id="rId6"/>
    <p:sldId id="920" r:id="rId7"/>
    <p:sldId id="921" r:id="rId8"/>
    <p:sldId id="922" r:id="rId9"/>
    <p:sldId id="923" r:id="rId10"/>
    <p:sldId id="924" r:id="rId11"/>
    <p:sldId id="925" r:id="rId12"/>
    <p:sldId id="897" r:id="rId13"/>
    <p:sldId id="898" r:id="rId14"/>
    <p:sldId id="899" r:id="rId15"/>
    <p:sldId id="900" r:id="rId16"/>
    <p:sldId id="835" r:id="rId17"/>
    <p:sldId id="850" r:id="rId18"/>
    <p:sldId id="851" r:id="rId19"/>
    <p:sldId id="879" r:id="rId20"/>
    <p:sldId id="852" r:id="rId21"/>
    <p:sldId id="912" r:id="rId22"/>
    <p:sldId id="913" r:id="rId23"/>
    <p:sldId id="914" r:id="rId24"/>
    <p:sldId id="929" r:id="rId25"/>
    <p:sldId id="935" r:id="rId26"/>
    <p:sldId id="939" r:id="rId27"/>
    <p:sldId id="940" r:id="rId28"/>
    <p:sldId id="933" r:id="rId29"/>
    <p:sldId id="934" r:id="rId30"/>
    <p:sldId id="942" r:id="rId31"/>
    <p:sldId id="943" r:id="rId32"/>
    <p:sldId id="944" r:id="rId33"/>
    <p:sldId id="945" r:id="rId34"/>
    <p:sldId id="947" r:id="rId35"/>
    <p:sldId id="948" r:id="rId36"/>
    <p:sldId id="951" r:id="rId37"/>
    <p:sldId id="949" r:id="rId38"/>
    <p:sldId id="950" r:id="rId39"/>
    <p:sldId id="953" r:id="rId40"/>
    <p:sldId id="878" r:id="rId41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3538D"/>
    <a:srgbClr val="3B1165"/>
    <a:srgbClr val="8D57B5"/>
    <a:srgbClr val="DCC3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1" autoAdjust="0"/>
    <p:restoredTop sz="87980" autoAdjust="0"/>
  </p:normalViewPr>
  <p:slideViewPr>
    <p:cSldViewPr>
      <p:cViewPr varScale="1">
        <p:scale>
          <a:sx n="76" d="100"/>
          <a:sy n="76" d="100"/>
        </p:scale>
        <p:origin x="-1890" y="-9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РЕЕСТР АККРЕДИТОВАННЫХ ОРГАНИЗАЦИЙ, ОКАЗЫВАЮЩИХ УСЛУГИ В ОБЛАСТИ ОХРАНЫ ТРУДА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5902149305814857E-2"/>
          <c:y val="0.35918059666279312"/>
          <c:w val="0.96819570138837152"/>
          <c:h val="0.571655583836502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аккредитованных организаций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9 мес. 2014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1013</c:v>
                </c:pt>
                <c:pt idx="1">
                  <c:v>1214</c:v>
                </c:pt>
                <c:pt idx="2">
                  <c:v>478</c:v>
                </c:pt>
                <c:pt idx="3">
                  <c:v>477</c:v>
                </c:pt>
                <c:pt idx="4">
                  <c:v>320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Осуществление функций службы охраны труда или специалиста по охране труда работодателя, численность работников которого не превышает 50 человек</c:v>
                </c:pt>
              </c:strCache>
            </c:strRef>
          </c:tx>
          <c:dLbls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9 мес. 2014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370</c:v>
                </c:pt>
                <c:pt idx="1">
                  <c:v>228</c:v>
                </c:pt>
                <c:pt idx="2">
                  <c:v>138</c:v>
                </c:pt>
                <c:pt idx="3">
                  <c:v>142</c:v>
                </c:pt>
                <c:pt idx="4">
                  <c:v>120</c:v>
                </c:pt>
              </c:numCache>
            </c:numRef>
          </c:val>
        </c:ser>
        <c:dLbls>
          <c:showVal val="1"/>
        </c:dLbls>
        <c:overlap val="-25"/>
        <c:axId val="65866368"/>
        <c:axId val="65880448"/>
      </c:barChart>
      <c:catAx>
        <c:axId val="65866368"/>
        <c:scaling>
          <c:orientation val="minMax"/>
        </c:scaling>
        <c:axPos val="b"/>
        <c:majorTickMark val="none"/>
        <c:tickLblPos val="nextTo"/>
        <c:crossAx val="65880448"/>
        <c:crosses val="autoZero"/>
        <c:auto val="1"/>
        <c:lblAlgn val="ctr"/>
        <c:lblOffset val="100"/>
      </c:catAx>
      <c:valAx>
        <c:axId val="65880448"/>
        <c:scaling>
          <c:orientation val="minMax"/>
        </c:scaling>
        <c:delete val="1"/>
        <c:axPos val="l"/>
        <c:numFmt formatCode="General" sourceLinked="1"/>
        <c:tickLblPos val="none"/>
        <c:crossAx val="658663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1842545728070347E-2"/>
          <c:y val="0.13421901311839288"/>
          <c:w val="0.94354315822832069"/>
          <c:h val="0.2586501000513048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РАСПРЕДЕЛЕНИЕ АККРЕДИТОВАННЫХ </a:t>
            </a:r>
            <a:r>
              <a:rPr lang="ru-RU" dirty="0" smtClean="0"/>
              <a:t>ОРГАНИЗАЦИЙ, ОКАЗЫВАЮЩИХ УСЛУГИ В ОБЛАСТИ ОХРАНЫ ТРУДА, </a:t>
            </a:r>
            <a:r>
              <a:rPr lang="ru-RU" dirty="0"/>
              <a:t>ПО ФЕДЕРАЛЬНЫМ </a:t>
            </a:r>
            <a:r>
              <a:rPr lang="ru-RU" dirty="0" smtClean="0"/>
              <a:t>ОКРУГАМ* </a:t>
            </a:r>
            <a:endParaRPr lang="ru-RU" dirty="0"/>
          </a:p>
          <a:p>
            <a:pPr>
              <a:defRPr/>
            </a:pPr>
            <a:r>
              <a:rPr lang="ru-RU" dirty="0"/>
              <a:t>(в период с июля 2010 года по сентябрь 2014 года)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АККРЕДИТОВАННЫХ ОРГАНИЗАЦИЙ ПО ФЕДЕРАЛЬНЫМ ОКРУГАМ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Центральный ФО</c:v>
                </c:pt>
                <c:pt idx="1">
                  <c:v>Приволжский ФО</c:v>
                </c:pt>
                <c:pt idx="2">
                  <c:v>Уральский ФО</c:v>
                </c:pt>
                <c:pt idx="3">
                  <c:v>Сибирский ФО</c:v>
                </c:pt>
                <c:pt idx="4">
                  <c:v>Дальневосточный ФО</c:v>
                </c:pt>
                <c:pt idx="5">
                  <c:v>Северо-Западный ФО</c:v>
                </c:pt>
                <c:pt idx="6">
                  <c:v>Южный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</c:v>
                </c:pt>
                <c:pt idx="1">
                  <c:v>19</c:v>
                </c:pt>
                <c:pt idx="2">
                  <c:v>13</c:v>
                </c:pt>
                <c:pt idx="3">
                  <c:v>16</c:v>
                </c:pt>
                <c:pt idx="4">
                  <c:v>5</c:v>
                </c:pt>
                <c:pt idx="5">
                  <c:v>10</c:v>
                </c:pt>
                <c:pt idx="6">
                  <c:v>10</c:v>
                </c:pt>
                <c:pt idx="7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7"/>
            <c:spPr>
              <a:solidFill>
                <a:srgbClr val="FF0066"/>
              </a:solidFill>
            </c:spPr>
          </c:dPt>
          <c:dLbls>
            <c:dLbl>
              <c:idx val="0"/>
              <c:layout>
                <c:manualLayout>
                  <c:x val="-1.923443691441692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rgbClr val="008000"/>
                        </a:solidFill>
                      </a:rPr>
                      <a:t>4</a:t>
                    </a:r>
                    <a:r>
                      <a:rPr lang="en-US" dirty="0" smtClean="0">
                        <a:solidFill>
                          <a:srgbClr val="008000"/>
                        </a:solidFill>
                      </a:rPr>
                      <a:t>83</a:t>
                    </a:r>
                    <a:endParaRPr lang="ru-RU" dirty="0" smtClean="0">
                      <a:solidFill>
                        <a:srgbClr val="008000"/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rgbClr val="008000"/>
                        </a:solidFill>
                      </a:rPr>
                      <a:t>(24,7 %)</a:t>
                    </a:r>
                    <a:endParaRPr lang="en-US" dirty="0">
                      <a:solidFill>
                        <a:srgbClr val="008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5336258934192497E-3"/>
                  <c:y val="-1.798432652782169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</a:t>
                    </a:r>
                    <a:r>
                      <a:rPr lang="en-US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32</a:t>
                    </a:r>
                    <a:endParaRPr lang="ru-RU" dirty="0" smtClean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(22,1 %)</a:t>
                    </a:r>
                    <a:endParaRPr lang="en-US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6.1345840800297547E-3"/>
                  <c:y val="-1.494655019498780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en-US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30</a:t>
                    </a:r>
                    <a:endParaRPr lang="ru-RU" dirty="0" smtClean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(11,7 %)</a:t>
                    </a:r>
                    <a:endParaRPr lang="en-US" dirty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1.380281418006696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82</a:t>
                    </a:r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 </a:t>
                    </a:r>
                  </a:p>
                  <a:p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(14,4 %)</a:t>
                    </a:r>
                    <a:endParaRPr lang="en-US" dirty="0">
                      <a:solidFill>
                        <a:schemeClr val="accent4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00</a:t>
                    </a:r>
                    <a:endParaRPr lang="ru-RU" dirty="0" smtClean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(5,1 %)</a:t>
                    </a:r>
                    <a:endParaRPr lang="en-US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77</a:t>
                    </a:r>
                    <a:endParaRPr lang="ru-RU" dirty="0" smtClean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(9,0 %)</a:t>
                    </a:r>
                    <a:endParaRPr lang="en-US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80</a:t>
                    </a:r>
                    <a:endParaRPr lang="ru-RU" dirty="0" smtClean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(9,2 %)</a:t>
                    </a:r>
                    <a:endParaRPr lang="en-US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rgbClr val="993366"/>
                        </a:solidFill>
                      </a:rPr>
                      <a:t>7</a:t>
                    </a:r>
                    <a:r>
                      <a:rPr lang="en-US" dirty="0" smtClean="0">
                        <a:solidFill>
                          <a:srgbClr val="993366"/>
                        </a:solidFill>
                      </a:rPr>
                      <a:t>3</a:t>
                    </a:r>
                    <a:endParaRPr lang="ru-RU" dirty="0" smtClean="0">
                      <a:solidFill>
                        <a:srgbClr val="993366"/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rgbClr val="993366"/>
                        </a:solidFill>
                      </a:rPr>
                      <a:t>(3,7 %)</a:t>
                    </a:r>
                    <a:endParaRPr lang="en-US" dirty="0">
                      <a:solidFill>
                        <a:srgbClr val="993366"/>
                      </a:solidFill>
                    </a:endParaRPr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</a:p>
                  <a:p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(0,1 %)</a:t>
                    </a:r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+mn-lt"/>
                  </a:defRPr>
                </a:pPr>
                <a:endParaRPr lang="ru-RU"/>
              </a:p>
            </c:txPr>
            <c:showVal val="1"/>
          </c:dLbls>
          <c:cat>
            <c:strRef>
              <c:f>'Лист1'!$A$2:$A$10</c:f>
              <c:strCache>
                <c:ptCount val="9"/>
                <c:pt idx="0">
                  <c:v>Центральный ФО</c:v>
                </c:pt>
                <c:pt idx="1">
                  <c:v>Приволжский ФО</c:v>
                </c:pt>
                <c:pt idx="2">
                  <c:v>Уральский ФО</c:v>
                </c:pt>
                <c:pt idx="3">
                  <c:v>Сибирский ФО</c:v>
                </c:pt>
                <c:pt idx="4">
                  <c:v>Дальневосточный ФО</c:v>
                </c:pt>
                <c:pt idx="5">
                  <c:v>Северо-Западный ФО</c:v>
                </c:pt>
                <c:pt idx="6">
                  <c:v>Южный ФО</c:v>
                </c:pt>
                <c:pt idx="7">
                  <c:v>Северо-Кавказский ФО</c:v>
                </c:pt>
                <c:pt idx="8">
                  <c:v>Крымский ФО</c:v>
                </c:pt>
              </c:strCache>
            </c:strRef>
          </c:cat>
          <c:val>
            <c:numRef>
              <c:f>'Лист1'!$B$2:$B$10</c:f>
              <c:numCache>
                <c:formatCode>General</c:formatCode>
                <c:ptCount val="9"/>
                <c:pt idx="0">
                  <c:v>483</c:v>
                </c:pt>
                <c:pt idx="1">
                  <c:v>432</c:v>
                </c:pt>
                <c:pt idx="2">
                  <c:v>230</c:v>
                </c:pt>
                <c:pt idx="3">
                  <c:v>282</c:v>
                </c:pt>
                <c:pt idx="4">
                  <c:v>100</c:v>
                </c:pt>
                <c:pt idx="5">
                  <c:v>177</c:v>
                </c:pt>
                <c:pt idx="6">
                  <c:v>180</c:v>
                </c:pt>
                <c:pt idx="7">
                  <c:v>73</c:v>
                </c:pt>
                <c:pt idx="8">
                  <c:v>2</c:v>
                </c:pt>
              </c:numCache>
            </c:numRef>
          </c:val>
        </c:ser>
        <c:shape val="cylinder"/>
        <c:axId val="121793536"/>
        <c:axId val="121807616"/>
        <c:axId val="0"/>
      </c:bar3DChart>
      <c:catAx>
        <c:axId val="121793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1807616"/>
        <c:crosses val="autoZero"/>
        <c:auto val="1"/>
        <c:lblAlgn val="ctr"/>
        <c:lblOffset val="100"/>
      </c:catAx>
      <c:valAx>
        <c:axId val="12180761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217935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21846237170229071"/>
          <c:y val="2.6496673216548191E-2"/>
          <c:w val="0.6983462841735536"/>
          <c:h val="0.87738868362555178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70</a:t>
                    </a:r>
                    <a:r>
                      <a:rPr lang="ru-RU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                                                (8 месяцев)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646</c:v>
                </c:pt>
                <c:pt idx="1">
                  <c:v>700</c:v>
                </c:pt>
                <c:pt idx="2">
                  <c:v>221</c:v>
                </c:pt>
                <c:pt idx="3">
                  <c:v>199</c:v>
                </c:pt>
                <c:pt idx="4">
                  <c:v>191</c:v>
                </c:pt>
              </c:numCache>
            </c:numRef>
          </c:val>
        </c:ser>
        <c:shape val="cone"/>
        <c:axId val="121898496"/>
        <c:axId val="121900032"/>
        <c:axId val="0"/>
      </c:bar3DChart>
      <c:catAx>
        <c:axId val="121898496"/>
        <c:scaling>
          <c:orientation val="minMax"/>
        </c:scaling>
        <c:axPos val="l"/>
        <c:tickLblPos val="nextTo"/>
        <c:crossAx val="121900032"/>
        <c:crosses val="autoZero"/>
        <c:auto val="1"/>
        <c:lblAlgn val="ctr"/>
        <c:lblOffset val="100"/>
      </c:catAx>
      <c:valAx>
        <c:axId val="121900032"/>
        <c:scaling>
          <c:orientation val="minMax"/>
        </c:scaling>
        <c:axPos val="b"/>
        <c:majorGridlines/>
        <c:numFmt formatCode="General" sourceLinked="1"/>
        <c:tickLblPos val="nextTo"/>
        <c:crossAx val="121898496"/>
        <c:crosses val="autoZero"/>
        <c:crossBetween val="between"/>
      </c:valAx>
    </c:plotArea>
    <c:plotVisOnly val="1"/>
  </c:chart>
  <c:spPr>
    <a:solidFill>
      <a:srgbClr val="1F497D">
        <a:lumMod val="20000"/>
        <a:lumOff val="80000"/>
      </a:srgb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otY val="50"/>
      <c:rAngAx val="1"/>
    </c:view3D>
    <c:sideWall>
      <c:spPr>
        <a:gradFill>
          <a:gsLst>
            <a:gs pos="100000">
              <a:srgbClr val="4BACC6">
                <a:lumMod val="20000"/>
                <a:lumOff val="80000"/>
                <a:alpha val="80000"/>
              </a:srgbClr>
            </a:gs>
            <a:gs pos="39999">
              <a:srgbClr val="4BACC6">
                <a:lumMod val="40000"/>
                <a:lumOff val="60000"/>
              </a:srgbClr>
            </a:gs>
            <a:gs pos="70000">
              <a:srgbClr val="4BACC6">
                <a:lumMod val="60000"/>
                <a:lumOff val="40000"/>
              </a:srgbClr>
            </a:gs>
            <a:gs pos="5000">
              <a:srgbClr val="4BACC6">
                <a:lumMod val="75000"/>
                <a:alpha val="1000"/>
              </a:srgbClr>
            </a:gs>
          </a:gsLst>
          <a:lin ang="16200000" scaled="1"/>
        </a:gradFill>
      </c:spPr>
    </c:sideWall>
    <c:backWall>
      <c:spPr>
        <a:gradFill>
          <a:gsLst>
            <a:gs pos="100000">
              <a:srgbClr val="4BACC6">
                <a:lumMod val="20000"/>
                <a:lumOff val="80000"/>
                <a:alpha val="80000"/>
              </a:srgbClr>
            </a:gs>
            <a:gs pos="39999">
              <a:srgbClr val="4BACC6">
                <a:lumMod val="40000"/>
                <a:lumOff val="60000"/>
              </a:srgbClr>
            </a:gs>
            <a:gs pos="70000">
              <a:srgbClr val="4BACC6">
                <a:lumMod val="60000"/>
                <a:lumOff val="40000"/>
              </a:srgbClr>
            </a:gs>
            <a:gs pos="5000">
              <a:srgbClr val="4BACC6">
                <a:lumMod val="75000"/>
                <a:alpha val="1000"/>
              </a:srgbClr>
            </a:gs>
          </a:gsLst>
          <a:lin ang="16200000" scaled="1"/>
        </a:gra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проверок по обучению и инструктированию работников по охране труда</c:v>
                </c:pt>
              </c:strCache>
            </c:strRef>
          </c:tx>
          <c:spPr>
            <a:gradFill flip="none" rotWithShape="1">
              <a:gsLst>
                <a:gs pos="16000">
                  <a:srgbClr val="000082">
                    <a:alpha val="96000"/>
                  </a:srgbClr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solidFill>
                <a:srgbClr val="2BAF21"/>
              </a:solidFill>
            </a:ln>
          </c:spPr>
          <c:dLbls>
            <c:dLbl>
              <c:idx val="0"/>
              <c:layout>
                <c:manualLayout>
                  <c:x val="-1.300813008130082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6.5040650406504074E-3"/>
                  <c:y val="-3.9682539682539802E-3"/>
                </c:manualLayout>
              </c:layout>
              <c:showVal val="1"/>
            </c:dLbl>
            <c:dLbl>
              <c:idx val="2"/>
              <c:layout>
                <c:manualLayout>
                  <c:x val="-4.3360433604336911E-3"/>
                  <c:y val="3.9682539682539802E-3"/>
                </c:manualLayout>
              </c:layout>
              <c:showVal val="1"/>
            </c:dLbl>
            <c:dLbl>
              <c:idx val="3"/>
              <c:layout>
                <c:manualLayout>
                  <c:x val="-6.5040650406504074E-3"/>
                  <c:y val="7.9361954755657101E-3"/>
                </c:manualLayout>
              </c:layout>
              <c:showVal val="1"/>
            </c:dLbl>
            <c:dLbl>
              <c:idx val="4"/>
              <c:layout>
                <c:manualLayout>
                  <c:x val="-6.5040650406504074E-3"/>
                  <c:y val="3.9682539682539802E-3"/>
                </c:manualLayout>
              </c:layout>
              <c:showVal val="1"/>
            </c:dLbl>
            <c:dLbl>
              <c:idx val="5"/>
              <c:layout>
                <c:manualLayout>
                  <c:x val="-8.6720867208673579E-3"/>
                  <c:y val="1.1904761904761921E-2"/>
                </c:manualLayout>
              </c:layout>
              <c:showVal val="1"/>
            </c:dLbl>
            <c:dLbl>
              <c:idx val="6"/>
              <c:layout>
                <c:manualLayout>
                  <c:x val="-4.3360433604336911E-3"/>
                  <c:y val="7.9365079365079413E-3"/>
                </c:manualLayout>
              </c:layout>
              <c:showVal val="1"/>
            </c:dLbl>
            <c:dLbl>
              <c:idx val="7"/>
              <c:layout>
                <c:manualLayout>
                  <c:x val="-1.0840108401084118E-2"/>
                  <c:y val="3.9682539682539802E-3"/>
                </c:manualLayout>
              </c:layout>
              <c:showVal val="1"/>
            </c:dLbl>
            <c:dLbl>
              <c:idx val="8"/>
              <c:layout>
                <c:manualLayout>
                  <c:x val="-8.6720867208673579E-3"/>
                  <c:y val="3.9682539682539802E-3"/>
                </c:manualLayout>
              </c:layout>
              <c:showVal val="1"/>
            </c:dLbl>
            <c:dLbl>
              <c:idx val="9"/>
              <c:layout>
                <c:manualLayout>
                  <c:x val="-1.3008130081300823E-2"/>
                  <c:y val="3.9682539682539802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9.2000000000000011</c:v>
                </c:pt>
                <c:pt idx="1">
                  <c:v>9.6</c:v>
                </c:pt>
                <c:pt idx="2">
                  <c:v>17.600000000000001</c:v>
                </c:pt>
                <c:pt idx="3">
                  <c:v>22.9</c:v>
                </c:pt>
                <c:pt idx="4">
                  <c:v>22.8</c:v>
                </c:pt>
                <c:pt idx="5">
                  <c:v>17</c:v>
                </c:pt>
                <c:pt idx="6">
                  <c:v>14.6</c:v>
                </c:pt>
                <c:pt idx="7">
                  <c:v>30.5</c:v>
                </c:pt>
                <c:pt idx="8">
                  <c:v>28.4</c:v>
                </c:pt>
                <c:pt idx="9">
                  <c:v>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Выявлено нарушений по обучению и инструктированию работников по охране труда</c:v>
                </c:pt>
              </c:strCache>
            </c:strRef>
          </c:tx>
          <c:spPr>
            <a:gradFill>
              <a:gsLst>
                <a:gs pos="0">
                  <a:srgbClr val="F60000">
                    <a:alpha val="11000"/>
                  </a:srgb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shape">
                <a:fillToRect l="50000" t="50000" r="50000" b="50000"/>
              </a:path>
            </a:gradFill>
          </c:spPr>
          <c:dLbls>
            <c:dLbl>
              <c:idx val="0"/>
              <c:layout>
                <c:manualLayout>
                  <c:x val="1.0840108401084163E-2"/>
                  <c:y val="-1.5873015873015879E-2"/>
                </c:manualLayout>
              </c:layout>
              <c:showVal val="1"/>
            </c:dLbl>
            <c:dLbl>
              <c:idx val="1"/>
              <c:layout>
                <c:manualLayout>
                  <c:x val="6.5040650406504074E-3"/>
                  <c:y val="7.9365079365079413E-3"/>
                </c:manualLayout>
              </c:layout>
              <c:showVal val="1"/>
            </c:dLbl>
            <c:dLbl>
              <c:idx val="2"/>
              <c:layout>
                <c:manualLayout>
                  <c:x val="8.6720867208673579E-3"/>
                  <c:y val="7.9365079365079413E-3"/>
                </c:manualLayout>
              </c:layout>
              <c:showVal val="1"/>
            </c:dLbl>
            <c:dLbl>
              <c:idx val="3"/>
              <c:layout>
                <c:manualLayout>
                  <c:x val="1.0840108401084118E-2"/>
                  <c:y val="9.09381029144327E-18"/>
                </c:manualLayout>
              </c:layout>
              <c:showVal val="1"/>
            </c:dLbl>
            <c:dLbl>
              <c:idx val="4"/>
              <c:layout>
                <c:manualLayout>
                  <c:x val="6.5040650406504074E-3"/>
                  <c:y val="9.09381029144327E-18"/>
                </c:manualLayout>
              </c:layout>
              <c:showVal val="1"/>
            </c:dLbl>
            <c:dLbl>
              <c:idx val="5"/>
              <c:layout>
                <c:manualLayout>
                  <c:x val="1.3008130081300823E-2"/>
                  <c:y val="-7.9365079365079413E-3"/>
                </c:manualLayout>
              </c:layout>
              <c:showVal val="1"/>
            </c:dLbl>
            <c:dLbl>
              <c:idx val="6"/>
              <c:layout>
                <c:manualLayout>
                  <c:x val="6.5040650406504074E-3"/>
                  <c:y val="3.9682539682539802E-3"/>
                </c:manualLayout>
              </c:layout>
              <c:showVal val="1"/>
            </c:dLbl>
            <c:dLbl>
              <c:idx val="7"/>
              <c:layout>
                <c:manualLayout>
                  <c:x val="6.5040650406504074E-3"/>
                  <c:y val="1.1904761904761921E-2"/>
                </c:manualLayout>
              </c:layout>
              <c:showVal val="1"/>
            </c:dLbl>
            <c:dLbl>
              <c:idx val="8"/>
              <c:layout>
                <c:manualLayout>
                  <c:x val="1.517615176151818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 i="0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245.5</c:v>
                </c:pt>
                <c:pt idx="1">
                  <c:v>242.4</c:v>
                </c:pt>
                <c:pt idx="2">
                  <c:v>279.60000000000002</c:v>
                </c:pt>
                <c:pt idx="3">
                  <c:v>307.89999999999969</c:v>
                </c:pt>
                <c:pt idx="4">
                  <c:v>311.7</c:v>
                </c:pt>
                <c:pt idx="5">
                  <c:v>246.8</c:v>
                </c:pt>
                <c:pt idx="6">
                  <c:v>185.5</c:v>
                </c:pt>
                <c:pt idx="7">
                  <c:v>181.9</c:v>
                </c:pt>
                <c:pt idx="8">
                  <c:v>150.80000000000001</c:v>
                </c:pt>
                <c:pt idx="9">
                  <c:v>143.69999999999999</c:v>
                </c:pt>
              </c:numCache>
            </c:numRef>
          </c:val>
        </c:ser>
        <c:shape val="box"/>
        <c:axId val="121964416"/>
        <c:axId val="121965952"/>
        <c:axId val="0"/>
      </c:bar3DChart>
      <c:catAx>
        <c:axId val="121964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  <a:cs typeface="Times New Roman" pitchFamily="18" charset="0"/>
              </a:defRPr>
            </a:pPr>
            <a:endParaRPr lang="ru-RU"/>
          </a:p>
        </c:txPr>
        <c:crossAx val="121965952"/>
        <c:crosses val="autoZero"/>
        <c:auto val="1"/>
        <c:lblAlgn val="ctr"/>
        <c:lblOffset val="100"/>
      </c:catAx>
      <c:valAx>
        <c:axId val="1219659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  <a:cs typeface="Times New Roman" pitchFamily="18" charset="0"/>
              </a:defRPr>
            </a:pPr>
            <a:endParaRPr lang="ru-RU"/>
          </a:p>
        </c:txPr>
        <c:crossAx val="121964416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1334289006202357"/>
          <c:y val="0.13433587598425187"/>
          <c:w val="0.74336184868348198"/>
          <c:h val="0.6817527066929134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2013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1.8729482368232492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групповые</c:v>
                </c:pt>
                <c:pt idx="1">
                  <c:v>тяжелые</c:v>
                </c:pt>
                <c:pt idx="2">
                  <c:v>со смертельным исходом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146</c:v>
                </c:pt>
                <c:pt idx="2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2014 г.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1.2486321578821626E-2"/>
                  <c:y val="-1.874999999999999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групповые</c:v>
                </c:pt>
                <c:pt idx="1">
                  <c:v>тяжелые</c:v>
                </c:pt>
                <c:pt idx="2">
                  <c:v>со смертельным исходом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133</c:v>
                </c:pt>
                <c:pt idx="2">
                  <c:v>30</c:v>
                </c:pt>
              </c:numCache>
            </c:numRef>
          </c:val>
        </c:ser>
        <c:shape val="cone"/>
        <c:axId val="122059392"/>
        <c:axId val="122065280"/>
        <c:axId val="121968832"/>
      </c:bar3DChart>
      <c:catAx>
        <c:axId val="122059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2065280"/>
        <c:crosses val="autoZero"/>
        <c:auto val="1"/>
        <c:lblAlgn val="ctr"/>
        <c:lblOffset val="100"/>
      </c:catAx>
      <c:valAx>
        <c:axId val="1220652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2059392"/>
        <c:crosses val="autoZero"/>
        <c:crossBetween val="between"/>
      </c:valAx>
      <c:serAx>
        <c:axId val="121968832"/>
        <c:scaling>
          <c:orientation val="minMax"/>
        </c:scaling>
        <c:delete val="1"/>
        <c:axPos val="b"/>
        <c:tickLblPos val="none"/>
        <c:crossAx val="122065280"/>
        <c:crosses val="autoZero"/>
      </c:ser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076EF-DB2A-4852-9765-CD4E2B2AE074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AD23B341-530C-44DE-AB0C-1474342CEA33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разработка и реализация мероприятий, направленных на улучшение условий труда </a:t>
          </a:r>
          <a:endParaRPr lang="ru-RU" sz="1800" dirty="0"/>
        </a:p>
      </dgm:t>
    </dgm:pt>
    <dgm:pt modelId="{21EF3E5C-7162-4630-B483-6613234D0C19}" type="parTrans" cxnId="{80CCBD16-5F5F-46D1-9DD9-4BB9B5D43A4C}">
      <dgm:prSet/>
      <dgm:spPr/>
      <dgm:t>
        <a:bodyPr/>
        <a:lstStyle/>
        <a:p>
          <a:endParaRPr lang="ru-RU"/>
        </a:p>
      </dgm:t>
    </dgm:pt>
    <dgm:pt modelId="{9C13EF0C-D1CB-4EF0-8E0B-7618B78F47D1}" type="sibTrans" cxnId="{80CCBD16-5F5F-46D1-9DD9-4BB9B5D43A4C}">
      <dgm:prSet/>
      <dgm:spPr/>
      <dgm:t>
        <a:bodyPr/>
        <a:lstStyle/>
        <a:p>
          <a:endParaRPr lang="ru-RU" dirty="0"/>
        </a:p>
      </dgm:t>
    </dgm:pt>
    <dgm:pt modelId="{C04ABB8C-C2A4-4096-96F3-F36876C745C9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информирование работников об условиях труда на рабочих местах</a:t>
          </a:r>
          <a:endParaRPr lang="ru-RU" sz="1800" dirty="0"/>
        </a:p>
      </dgm:t>
    </dgm:pt>
    <dgm:pt modelId="{F8269D25-7BA0-4D3A-BF46-D3C2A23122B3}" type="parTrans" cxnId="{AFD09B7C-FD7C-46BB-B8FA-6F6BA8ABDE22}">
      <dgm:prSet/>
      <dgm:spPr/>
      <dgm:t>
        <a:bodyPr/>
        <a:lstStyle/>
        <a:p>
          <a:endParaRPr lang="ru-RU"/>
        </a:p>
      </dgm:t>
    </dgm:pt>
    <dgm:pt modelId="{986D1367-B9BE-415E-957E-F8BCEB9292A8}" type="sibTrans" cxnId="{AFD09B7C-FD7C-46BB-B8FA-6F6BA8ABDE22}">
      <dgm:prSet/>
      <dgm:spPr/>
      <dgm:t>
        <a:bodyPr/>
        <a:lstStyle/>
        <a:p>
          <a:endParaRPr lang="ru-RU" dirty="0"/>
        </a:p>
      </dgm:t>
    </dgm:pt>
    <dgm:pt modelId="{D403FE03-6EB8-41E1-A8FB-3BAA2A04E14A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обеспечение работников средствами индивидуальной защиты, а также оснащение рабочих мест средствами коллективной защиты</a:t>
          </a:r>
          <a:endParaRPr lang="ru-RU" sz="1800" dirty="0"/>
        </a:p>
      </dgm:t>
    </dgm:pt>
    <dgm:pt modelId="{5F0ADFC7-1FC0-44D4-990A-1539F0F5B384}" type="parTrans" cxnId="{3A84BEE1-1539-40E8-AF05-D39EF928C1F5}">
      <dgm:prSet/>
      <dgm:spPr/>
      <dgm:t>
        <a:bodyPr/>
        <a:lstStyle/>
        <a:p>
          <a:endParaRPr lang="ru-RU"/>
        </a:p>
      </dgm:t>
    </dgm:pt>
    <dgm:pt modelId="{902C56C2-AB55-47AA-8332-1D13947A2D73}" type="sibTrans" cxnId="{3A84BEE1-1539-40E8-AF05-D39EF928C1F5}">
      <dgm:prSet/>
      <dgm:spPr/>
      <dgm:t>
        <a:bodyPr/>
        <a:lstStyle/>
        <a:p>
          <a:endParaRPr lang="ru-RU" dirty="0"/>
        </a:p>
      </dgm:t>
    </dgm:pt>
    <dgm:pt modelId="{38951CBD-FBC0-4B9E-BEF0-E93CACBCBB8D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осуществление контроля за состоянием условий труда на рабочих местах</a:t>
          </a:r>
          <a:endParaRPr lang="ru-RU" sz="1800" dirty="0"/>
        </a:p>
      </dgm:t>
    </dgm:pt>
    <dgm:pt modelId="{42C66B11-B704-4F3D-86EF-36C0EC647CD2}" type="parTrans" cxnId="{EA30B5F1-E6BB-42F3-BD09-5BE13693B013}">
      <dgm:prSet/>
      <dgm:spPr/>
      <dgm:t>
        <a:bodyPr/>
        <a:lstStyle/>
        <a:p>
          <a:endParaRPr lang="ru-RU"/>
        </a:p>
      </dgm:t>
    </dgm:pt>
    <dgm:pt modelId="{D279FC2D-EC01-4B55-9959-A8B64896D1E4}" type="sibTrans" cxnId="{EA30B5F1-E6BB-42F3-BD09-5BE13693B013}">
      <dgm:prSet/>
      <dgm:spPr/>
      <dgm:t>
        <a:bodyPr/>
        <a:lstStyle/>
        <a:p>
          <a:endParaRPr lang="ru-RU" dirty="0"/>
        </a:p>
      </dgm:t>
    </dgm:pt>
    <dgm:pt modelId="{D0CA400A-9FAB-41FA-8DD6-987035091BEC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предварительные и периодические медицинские осмотры работников</a:t>
          </a:r>
          <a:endParaRPr lang="ru-RU" sz="1800" dirty="0"/>
        </a:p>
      </dgm:t>
    </dgm:pt>
    <dgm:pt modelId="{62DE1F10-5D13-4A9E-87D1-3D7235D66E8D}" type="parTrans" cxnId="{AA0751F2-54C7-4F03-94A8-DD1F25170720}">
      <dgm:prSet/>
      <dgm:spPr/>
      <dgm:t>
        <a:bodyPr/>
        <a:lstStyle/>
        <a:p>
          <a:endParaRPr lang="ru-RU"/>
        </a:p>
      </dgm:t>
    </dgm:pt>
    <dgm:pt modelId="{1830B4F9-02AF-4B4C-92FC-94121040983A}" type="sibTrans" cxnId="{AA0751F2-54C7-4F03-94A8-DD1F25170720}">
      <dgm:prSet/>
      <dgm:spPr/>
      <dgm:t>
        <a:bodyPr/>
        <a:lstStyle/>
        <a:p>
          <a:endParaRPr lang="ru-RU" dirty="0"/>
        </a:p>
      </dgm:t>
    </dgm:pt>
    <dgm:pt modelId="{CC18D153-3426-4B5C-9E74-12FE2282BE4F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установление работникам предусмотренных Трудовым кодексом Российской Федерации гарантий и компенсаций</a:t>
          </a:r>
          <a:endParaRPr lang="ru-RU" sz="1800" dirty="0"/>
        </a:p>
      </dgm:t>
    </dgm:pt>
    <dgm:pt modelId="{447DA96D-70DF-4305-B0F5-3FD2BB3C1689}" type="parTrans" cxnId="{061DE18A-4A91-416C-8518-C8CF2187C0DD}">
      <dgm:prSet/>
      <dgm:spPr/>
      <dgm:t>
        <a:bodyPr/>
        <a:lstStyle/>
        <a:p>
          <a:endParaRPr lang="ru-RU"/>
        </a:p>
      </dgm:t>
    </dgm:pt>
    <dgm:pt modelId="{FE87C2B6-3D4C-401E-BE49-F532E24E95EA}" type="sibTrans" cxnId="{061DE18A-4A91-416C-8518-C8CF2187C0DD}">
      <dgm:prSet/>
      <dgm:spPr/>
      <dgm:t>
        <a:bodyPr/>
        <a:lstStyle/>
        <a:p>
          <a:endParaRPr lang="ru-RU"/>
        </a:p>
      </dgm:t>
    </dgm:pt>
    <dgm:pt modelId="{A8540D6B-26B5-4902-8506-9CF4BF623EC0}" type="pres">
      <dgm:prSet presAssocID="{7A4076EF-DB2A-4852-9765-CD4E2B2AE074}" presName="linearFlow" presStyleCnt="0">
        <dgm:presLayoutVars>
          <dgm:resizeHandles val="exact"/>
        </dgm:presLayoutVars>
      </dgm:prSet>
      <dgm:spPr/>
    </dgm:pt>
    <dgm:pt modelId="{20E66D1E-B455-4405-966D-83BA00AC662E}" type="pres">
      <dgm:prSet presAssocID="{AD23B341-530C-44DE-AB0C-1474342CEA33}" presName="node" presStyleLbl="node1" presStyleIdx="0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50EFF-A21E-4E39-BC61-C7A9D9F714D8}" type="pres">
      <dgm:prSet presAssocID="{9C13EF0C-D1CB-4EF0-8E0B-7618B78F47D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B34944C2-3661-409A-9C13-EAD13C1A8DCF}" type="pres">
      <dgm:prSet presAssocID="{9C13EF0C-D1CB-4EF0-8E0B-7618B78F47D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8F80A35-D7CC-42ED-9277-7C277A55D431}" type="pres">
      <dgm:prSet presAssocID="{C04ABB8C-C2A4-4096-96F3-F36876C745C9}" presName="node" presStyleLbl="node1" presStyleIdx="1" presStyleCnt="6" custScaleX="312439" custLinFactNeighborX="0" custLinFactNeighborY="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F6683-7219-44DB-9EA4-421441F4F4A8}" type="pres">
      <dgm:prSet presAssocID="{986D1367-B9BE-415E-957E-F8BCEB9292A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4150E6E-919F-441C-ADF5-EE2423FE2823}" type="pres">
      <dgm:prSet presAssocID="{986D1367-B9BE-415E-957E-F8BCEB9292A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71C22AC-DAE2-472A-AAD3-1B7AFBB91EB8}" type="pres">
      <dgm:prSet presAssocID="{D403FE03-6EB8-41E1-A8FB-3BAA2A04E14A}" presName="node" presStyleLbl="node1" presStyleIdx="2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9DD7A-F3D8-421C-A5A0-90D6A1FAD5A5}" type="pres">
      <dgm:prSet presAssocID="{902C56C2-AB55-47AA-8332-1D13947A2D7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19F34EC-C5E3-4690-B4F5-B9B3E011016C}" type="pres">
      <dgm:prSet presAssocID="{902C56C2-AB55-47AA-8332-1D13947A2D7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59391BBF-E95D-4383-A880-57B6C31422D3}" type="pres">
      <dgm:prSet presAssocID="{38951CBD-FBC0-4B9E-BEF0-E93CACBCBB8D}" presName="node" presStyleLbl="node1" presStyleIdx="3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C18D8-097D-4410-8081-A24B817A10EC}" type="pres">
      <dgm:prSet presAssocID="{D279FC2D-EC01-4B55-9959-A8B64896D1E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DAA73AB8-27E5-41B5-94F6-CD41F814594C}" type="pres">
      <dgm:prSet presAssocID="{D279FC2D-EC01-4B55-9959-A8B64896D1E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61F7DD1-59A8-430A-8E01-143B80D9FBE5}" type="pres">
      <dgm:prSet presAssocID="{D0CA400A-9FAB-41FA-8DD6-987035091BEC}" presName="node" presStyleLbl="node1" presStyleIdx="4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A41F0-63C3-4D32-93BE-DC9AE0401907}" type="pres">
      <dgm:prSet presAssocID="{1830B4F9-02AF-4B4C-92FC-94121040983A}" presName="sibTrans" presStyleLbl="sibTrans2D1" presStyleIdx="4" presStyleCnt="5"/>
      <dgm:spPr/>
      <dgm:t>
        <a:bodyPr/>
        <a:lstStyle/>
        <a:p>
          <a:endParaRPr lang="ru-RU"/>
        </a:p>
      </dgm:t>
    </dgm:pt>
    <dgm:pt modelId="{9D324EE5-7E86-4FA0-9C4F-27E0A87D3BE1}" type="pres">
      <dgm:prSet presAssocID="{1830B4F9-02AF-4B4C-92FC-94121040983A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80A7472D-4C84-4964-9B52-8AC2F74CFF81}" type="pres">
      <dgm:prSet presAssocID="{CC18D153-3426-4B5C-9E74-12FE2282BE4F}" presName="node" presStyleLbl="node1" presStyleIdx="5" presStyleCnt="6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A609BB-4A6D-404F-8707-12C369DD3C4D}" type="presOf" srcId="{902C56C2-AB55-47AA-8332-1D13947A2D73}" destId="{919F34EC-C5E3-4690-B4F5-B9B3E011016C}" srcOrd="1" destOrd="0" presId="urn:microsoft.com/office/officeart/2005/8/layout/process2"/>
    <dgm:cxn modelId="{5E61731E-5E53-4640-8C36-18F9FFD835EA}" type="presOf" srcId="{D403FE03-6EB8-41E1-A8FB-3BAA2A04E14A}" destId="{E71C22AC-DAE2-472A-AAD3-1B7AFBB91EB8}" srcOrd="0" destOrd="0" presId="urn:microsoft.com/office/officeart/2005/8/layout/process2"/>
    <dgm:cxn modelId="{D0DAF3A1-5FC4-4FE8-8AD9-1DB687638115}" type="presOf" srcId="{AD23B341-530C-44DE-AB0C-1474342CEA33}" destId="{20E66D1E-B455-4405-966D-83BA00AC662E}" srcOrd="0" destOrd="0" presId="urn:microsoft.com/office/officeart/2005/8/layout/process2"/>
    <dgm:cxn modelId="{AA0751F2-54C7-4F03-94A8-DD1F25170720}" srcId="{7A4076EF-DB2A-4852-9765-CD4E2B2AE074}" destId="{D0CA400A-9FAB-41FA-8DD6-987035091BEC}" srcOrd="4" destOrd="0" parTransId="{62DE1F10-5D13-4A9E-87D1-3D7235D66E8D}" sibTransId="{1830B4F9-02AF-4B4C-92FC-94121040983A}"/>
    <dgm:cxn modelId="{80CCBD16-5F5F-46D1-9DD9-4BB9B5D43A4C}" srcId="{7A4076EF-DB2A-4852-9765-CD4E2B2AE074}" destId="{AD23B341-530C-44DE-AB0C-1474342CEA33}" srcOrd="0" destOrd="0" parTransId="{21EF3E5C-7162-4630-B483-6613234D0C19}" sibTransId="{9C13EF0C-D1CB-4EF0-8E0B-7618B78F47D1}"/>
    <dgm:cxn modelId="{F56E11FA-71DD-4FDE-858D-D82E10F951C9}" type="presOf" srcId="{CC18D153-3426-4B5C-9E74-12FE2282BE4F}" destId="{80A7472D-4C84-4964-9B52-8AC2F74CFF81}" srcOrd="0" destOrd="0" presId="urn:microsoft.com/office/officeart/2005/8/layout/process2"/>
    <dgm:cxn modelId="{A193C66A-7B0D-4859-8B5B-23687956321B}" type="presOf" srcId="{38951CBD-FBC0-4B9E-BEF0-E93CACBCBB8D}" destId="{59391BBF-E95D-4383-A880-57B6C31422D3}" srcOrd="0" destOrd="0" presId="urn:microsoft.com/office/officeart/2005/8/layout/process2"/>
    <dgm:cxn modelId="{823A7821-CA25-4E99-9A62-F8FFBFE26F2C}" type="presOf" srcId="{7A4076EF-DB2A-4852-9765-CD4E2B2AE074}" destId="{A8540D6B-26B5-4902-8506-9CF4BF623EC0}" srcOrd="0" destOrd="0" presId="urn:microsoft.com/office/officeart/2005/8/layout/process2"/>
    <dgm:cxn modelId="{1B96C8D3-93A7-4E7B-9147-8A566330B4F4}" type="presOf" srcId="{D279FC2D-EC01-4B55-9959-A8B64896D1E4}" destId="{DAA73AB8-27E5-41B5-94F6-CD41F814594C}" srcOrd="1" destOrd="0" presId="urn:microsoft.com/office/officeart/2005/8/layout/process2"/>
    <dgm:cxn modelId="{061DE18A-4A91-416C-8518-C8CF2187C0DD}" srcId="{7A4076EF-DB2A-4852-9765-CD4E2B2AE074}" destId="{CC18D153-3426-4B5C-9E74-12FE2282BE4F}" srcOrd="5" destOrd="0" parTransId="{447DA96D-70DF-4305-B0F5-3FD2BB3C1689}" sibTransId="{FE87C2B6-3D4C-401E-BE49-F532E24E95EA}"/>
    <dgm:cxn modelId="{B299F367-45CD-45F0-BE2C-3B4B428C9964}" type="presOf" srcId="{986D1367-B9BE-415E-957E-F8BCEB9292A8}" destId="{D4150E6E-919F-441C-ADF5-EE2423FE2823}" srcOrd="1" destOrd="0" presId="urn:microsoft.com/office/officeart/2005/8/layout/process2"/>
    <dgm:cxn modelId="{EA30B5F1-E6BB-42F3-BD09-5BE13693B013}" srcId="{7A4076EF-DB2A-4852-9765-CD4E2B2AE074}" destId="{38951CBD-FBC0-4B9E-BEF0-E93CACBCBB8D}" srcOrd="3" destOrd="0" parTransId="{42C66B11-B704-4F3D-86EF-36C0EC647CD2}" sibTransId="{D279FC2D-EC01-4B55-9959-A8B64896D1E4}"/>
    <dgm:cxn modelId="{3A84BEE1-1539-40E8-AF05-D39EF928C1F5}" srcId="{7A4076EF-DB2A-4852-9765-CD4E2B2AE074}" destId="{D403FE03-6EB8-41E1-A8FB-3BAA2A04E14A}" srcOrd="2" destOrd="0" parTransId="{5F0ADFC7-1FC0-44D4-990A-1539F0F5B384}" sibTransId="{902C56C2-AB55-47AA-8332-1D13947A2D73}"/>
    <dgm:cxn modelId="{AFD09B7C-FD7C-46BB-B8FA-6F6BA8ABDE22}" srcId="{7A4076EF-DB2A-4852-9765-CD4E2B2AE074}" destId="{C04ABB8C-C2A4-4096-96F3-F36876C745C9}" srcOrd="1" destOrd="0" parTransId="{F8269D25-7BA0-4D3A-BF46-D3C2A23122B3}" sibTransId="{986D1367-B9BE-415E-957E-F8BCEB9292A8}"/>
    <dgm:cxn modelId="{E43B9725-FBED-4071-B8CA-61055832FFD1}" type="presOf" srcId="{C04ABB8C-C2A4-4096-96F3-F36876C745C9}" destId="{E8F80A35-D7CC-42ED-9277-7C277A55D431}" srcOrd="0" destOrd="0" presId="urn:microsoft.com/office/officeart/2005/8/layout/process2"/>
    <dgm:cxn modelId="{CBFD7A93-91C6-4035-AB09-74F15A00DAF9}" type="presOf" srcId="{1830B4F9-02AF-4B4C-92FC-94121040983A}" destId="{9D324EE5-7E86-4FA0-9C4F-27E0A87D3BE1}" srcOrd="1" destOrd="0" presId="urn:microsoft.com/office/officeart/2005/8/layout/process2"/>
    <dgm:cxn modelId="{1E2252D1-175D-4ACA-9365-CC9B27654069}" type="presOf" srcId="{9C13EF0C-D1CB-4EF0-8E0B-7618B78F47D1}" destId="{B34944C2-3661-409A-9C13-EAD13C1A8DCF}" srcOrd="1" destOrd="0" presId="urn:microsoft.com/office/officeart/2005/8/layout/process2"/>
    <dgm:cxn modelId="{B51488AB-F3C8-4F2E-A36C-4D0D798DDC90}" type="presOf" srcId="{9C13EF0C-D1CB-4EF0-8E0B-7618B78F47D1}" destId="{28850EFF-A21E-4E39-BC61-C7A9D9F714D8}" srcOrd="0" destOrd="0" presId="urn:microsoft.com/office/officeart/2005/8/layout/process2"/>
    <dgm:cxn modelId="{398686F6-18B1-416B-BDC4-978CEC42A9FE}" type="presOf" srcId="{1830B4F9-02AF-4B4C-92FC-94121040983A}" destId="{313A41F0-63C3-4D32-93BE-DC9AE0401907}" srcOrd="0" destOrd="0" presId="urn:microsoft.com/office/officeart/2005/8/layout/process2"/>
    <dgm:cxn modelId="{D20A7699-3B3E-49D0-AE04-03BFB823B9CB}" type="presOf" srcId="{986D1367-B9BE-415E-957E-F8BCEB9292A8}" destId="{377F6683-7219-44DB-9EA4-421441F4F4A8}" srcOrd="0" destOrd="0" presId="urn:microsoft.com/office/officeart/2005/8/layout/process2"/>
    <dgm:cxn modelId="{5B0204B9-29D2-44B9-A850-13E80018D47D}" type="presOf" srcId="{902C56C2-AB55-47AA-8332-1D13947A2D73}" destId="{6FA9DD7A-F3D8-421C-A5A0-90D6A1FAD5A5}" srcOrd="0" destOrd="0" presId="urn:microsoft.com/office/officeart/2005/8/layout/process2"/>
    <dgm:cxn modelId="{09E9A122-F065-40E1-8330-5C72A2316561}" type="presOf" srcId="{D279FC2D-EC01-4B55-9959-A8B64896D1E4}" destId="{8A8C18D8-097D-4410-8081-A24B817A10EC}" srcOrd="0" destOrd="0" presId="urn:microsoft.com/office/officeart/2005/8/layout/process2"/>
    <dgm:cxn modelId="{744B4830-2C47-4E61-A1CC-E43B2E8BA4C4}" type="presOf" srcId="{D0CA400A-9FAB-41FA-8DD6-987035091BEC}" destId="{361F7DD1-59A8-430A-8E01-143B80D9FBE5}" srcOrd="0" destOrd="0" presId="urn:microsoft.com/office/officeart/2005/8/layout/process2"/>
    <dgm:cxn modelId="{59E4C819-2C1A-40A2-A641-58273214A77E}" type="presParOf" srcId="{A8540D6B-26B5-4902-8506-9CF4BF623EC0}" destId="{20E66D1E-B455-4405-966D-83BA00AC662E}" srcOrd="0" destOrd="0" presId="urn:microsoft.com/office/officeart/2005/8/layout/process2"/>
    <dgm:cxn modelId="{41E0345A-6FCD-47D3-BDD8-ED86CE1F4C5A}" type="presParOf" srcId="{A8540D6B-26B5-4902-8506-9CF4BF623EC0}" destId="{28850EFF-A21E-4E39-BC61-C7A9D9F714D8}" srcOrd="1" destOrd="0" presId="urn:microsoft.com/office/officeart/2005/8/layout/process2"/>
    <dgm:cxn modelId="{D164CAB6-71DB-4E1E-8F86-4BBCD41BD63F}" type="presParOf" srcId="{28850EFF-A21E-4E39-BC61-C7A9D9F714D8}" destId="{B34944C2-3661-409A-9C13-EAD13C1A8DCF}" srcOrd="0" destOrd="0" presId="urn:microsoft.com/office/officeart/2005/8/layout/process2"/>
    <dgm:cxn modelId="{47532596-8B74-4C40-AFD4-15BE19551467}" type="presParOf" srcId="{A8540D6B-26B5-4902-8506-9CF4BF623EC0}" destId="{E8F80A35-D7CC-42ED-9277-7C277A55D431}" srcOrd="2" destOrd="0" presId="urn:microsoft.com/office/officeart/2005/8/layout/process2"/>
    <dgm:cxn modelId="{5902BD98-3ECE-4292-B310-851D07515ADD}" type="presParOf" srcId="{A8540D6B-26B5-4902-8506-9CF4BF623EC0}" destId="{377F6683-7219-44DB-9EA4-421441F4F4A8}" srcOrd="3" destOrd="0" presId="urn:microsoft.com/office/officeart/2005/8/layout/process2"/>
    <dgm:cxn modelId="{02B3838A-0099-41DB-93B8-D9DB678BB690}" type="presParOf" srcId="{377F6683-7219-44DB-9EA4-421441F4F4A8}" destId="{D4150E6E-919F-441C-ADF5-EE2423FE2823}" srcOrd="0" destOrd="0" presId="urn:microsoft.com/office/officeart/2005/8/layout/process2"/>
    <dgm:cxn modelId="{FBC9DCEB-F9F1-41B6-89DD-2B4C9F628CD3}" type="presParOf" srcId="{A8540D6B-26B5-4902-8506-9CF4BF623EC0}" destId="{E71C22AC-DAE2-472A-AAD3-1B7AFBB91EB8}" srcOrd="4" destOrd="0" presId="urn:microsoft.com/office/officeart/2005/8/layout/process2"/>
    <dgm:cxn modelId="{2870FCF6-13CE-4015-8444-3A800E7E2A37}" type="presParOf" srcId="{A8540D6B-26B5-4902-8506-9CF4BF623EC0}" destId="{6FA9DD7A-F3D8-421C-A5A0-90D6A1FAD5A5}" srcOrd="5" destOrd="0" presId="urn:microsoft.com/office/officeart/2005/8/layout/process2"/>
    <dgm:cxn modelId="{3A473B3F-60BB-4BA7-B8A2-F6CB3D1B5E2E}" type="presParOf" srcId="{6FA9DD7A-F3D8-421C-A5A0-90D6A1FAD5A5}" destId="{919F34EC-C5E3-4690-B4F5-B9B3E011016C}" srcOrd="0" destOrd="0" presId="urn:microsoft.com/office/officeart/2005/8/layout/process2"/>
    <dgm:cxn modelId="{D36819AE-7ABB-4F13-8E7A-94E4F5BE3E71}" type="presParOf" srcId="{A8540D6B-26B5-4902-8506-9CF4BF623EC0}" destId="{59391BBF-E95D-4383-A880-57B6C31422D3}" srcOrd="6" destOrd="0" presId="urn:microsoft.com/office/officeart/2005/8/layout/process2"/>
    <dgm:cxn modelId="{37CD822F-684D-4AC5-BE23-48EB8EBB5CEB}" type="presParOf" srcId="{A8540D6B-26B5-4902-8506-9CF4BF623EC0}" destId="{8A8C18D8-097D-4410-8081-A24B817A10EC}" srcOrd="7" destOrd="0" presId="urn:microsoft.com/office/officeart/2005/8/layout/process2"/>
    <dgm:cxn modelId="{478CD029-3611-4162-8EF5-50D46A7988E2}" type="presParOf" srcId="{8A8C18D8-097D-4410-8081-A24B817A10EC}" destId="{DAA73AB8-27E5-41B5-94F6-CD41F814594C}" srcOrd="0" destOrd="0" presId="urn:microsoft.com/office/officeart/2005/8/layout/process2"/>
    <dgm:cxn modelId="{D3FD3661-1F71-44CD-9510-42DD4C9E8905}" type="presParOf" srcId="{A8540D6B-26B5-4902-8506-9CF4BF623EC0}" destId="{361F7DD1-59A8-430A-8E01-143B80D9FBE5}" srcOrd="8" destOrd="0" presId="urn:microsoft.com/office/officeart/2005/8/layout/process2"/>
    <dgm:cxn modelId="{4F0700BD-3344-4C19-8DE0-B674BBFF0754}" type="presParOf" srcId="{A8540D6B-26B5-4902-8506-9CF4BF623EC0}" destId="{313A41F0-63C3-4D32-93BE-DC9AE0401907}" srcOrd="9" destOrd="0" presId="urn:microsoft.com/office/officeart/2005/8/layout/process2"/>
    <dgm:cxn modelId="{FFDE47EC-B7D2-49FB-A661-32A732DF5A8E}" type="presParOf" srcId="{313A41F0-63C3-4D32-93BE-DC9AE0401907}" destId="{9D324EE5-7E86-4FA0-9C4F-27E0A87D3BE1}" srcOrd="0" destOrd="0" presId="urn:microsoft.com/office/officeart/2005/8/layout/process2"/>
    <dgm:cxn modelId="{BF9276CD-3AC8-4DCD-A7F9-F25A8DC77A7A}" type="presParOf" srcId="{A8540D6B-26B5-4902-8506-9CF4BF623EC0}" destId="{80A7472D-4C84-4964-9B52-8AC2F74CFF81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3D2012B-F214-4F55-B464-21AE636DC1D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9D998B-4336-4AF5-84A4-11A204D8273F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высшее образование</a:t>
          </a:r>
          <a:endParaRPr lang="ru-RU" sz="1800" b="1" dirty="0">
            <a:solidFill>
              <a:schemeClr val="bg1"/>
            </a:solidFill>
          </a:endParaRPr>
        </a:p>
      </dgm:t>
    </dgm:pt>
    <dgm:pt modelId="{8C1CC69C-2026-4E16-8CCC-9EA6E59D7AF1}" type="parTrans" cxnId="{2AC77B12-66FF-4840-9128-536DDCE63EBC}">
      <dgm:prSet/>
      <dgm:spPr/>
      <dgm:t>
        <a:bodyPr/>
        <a:lstStyle/>
        <a:p>
          <a:endParaRPr lang="ru-RU" sz="1800"/>
        </a:p>
      </dgm:t>
    </dgm:pt>
    <dgm:pt modelId="{1ED05157-C1FB-4757-ABE9-1FC43DC355BE}" type="sibTrans" cxnId="{2AC77B12-66FF-4840-9128-536DDCE63EBC}">
      <dgm:prSet/>
      <dgm:spPr/>
      <dgm:t>
        <a:bodyPr/>
        <a:lstStyle/>
        <a:p>
          <a:endParaRPr lang="ru-RU" sz="1800" dirty="0"/>
        </a:p>
      </dgm:t>
    </dgm:pt>
    <dgm:pt modelId="{AE558D16-539A-4DD5-A7E9-867ED928768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bg1"/>
              </a:solidFill>
            </a:rPr>
            <a:t>дополнительное образование   (вопросы специальной оценки условий труда </a:t>
          </a:r>
          <a:br>
            <a:rPr lang="ru-RU" sz="1800" b="1" dirty="0" smtClean="0">
              <a:solidFill>
                <a:schemeClr val="bg1"/>
              </a:solidFill>
            </a:rPr>
          </a:br>
          <a:r>
            <a:rPr lang="ru-RU" sz="1800" b="1" dirty="0" smtClean="0">
              <a:solidFill>
                <a:schemeClr val="bg1"/>
              </a:solidFill>
            </a:rPr>
            <a:t>не менее 72 часов)</a:t>
          </a:r>
          <a:endParaRPr lang="ru-RU" sz="1800" b="1" dirty="0">
            <a:solidFill>
              <a:schemeClr val="bg1"/>
            </a:solidFill>
          </a:endParaRPr>
        </a:p>
      </dgm:t>
    </dgm:pt>
    <dgm:pt modelId="{13E43B27-DADA-4F4A-B730-1C6B4FB0DC99}" type="parTrans" cxnId="{1D4511FC-7583-4656-A8D0-5CC453B377E1}">
      <dgm:prSet/>
      <dgm:spPr/>
      <dgm:t>
        <a:bodyPr/>
        <a:lstStyle/>
        <a:p>
          <a:endParaRPr lang="ru-RU" sz="1800"/>
        </a:p>
      </dgm:t>
    </dgm:pt>
    <dgm:pt modelId="{DE25968F-7AD4-4252-820A-CB228D7B43FF}" type="sibTrans" cxnId="{1D4511FC-7583-4656-A8D0-5CC453B377E1}">
      <dgm:prSet/>
      <dgm:spPr/>
      <dgm:t>
        <a:bodyPr/>
        <a:lstStyle/>
        <a:p>
          <a:endParaRPr lang="ru-RU" sz="1800" dirty="0"/>
        </a:p>
      </dgm:t>
    </dgm:pt>
    <dgm:pt modelId="{A0C5F1F1-A1B9-4243-A3F6-7195F449690D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опыт практической работы в области оценки условий труда </a:t>
          </a:r>
          <a:r>
            <a:rPr lang="ru-RU" sz="1600" b="1" dirty="0" smtClean="0">
              <a:solidFill>
                <a:schemeClr val="bg1"/>
              </a:solidFill>
            </a:rPr>
            <a:t>(участие в проведении аттестации рабочих мест, в осуществлении производственного контроля и др.)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A0FEBB-9AB6-49BB-91B6-5590240374F6}" type="parTrans" cxnId="{8B83CD4C-D6DD-4810-A290-8F7EBE9A0445}">
      <dgm:prSet/>
      <dgm:spPr/>
      <dgm:t>
        <a:bodyPr/>
        <a:lstStyle/>
        <a:p>
          <a:endParaRPr lang="ru-RU" sz="1800"/>
        </a:p>
      </dgm:t>
    </dgm:pt>
    <dgm:pt modelId="{3DD38AA2-81F1-4F4B-9151-95CD84465131}" type="sibTrans" cxnId="{8B83CD4C-D6DD-4810-A290-8F7EBE9A0445}">
      <dgm:prSet/>
      <dgm:spPr/>
      <dgm:t>
        <a:bodyPr/>
        <a:lstStyle/>
        <a:p>
          <a:endParaRPr lang="ru-RU" sz="1800" dirty="0"/>
        </a:p>
      </dgm:t>
    </dgm:pt>
    <dgm:pt modelId="{13259E91-3A03-4FDD-A9C7-9BBA5CFD4450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сертификат эксперта</a:t>
          </a:r>
          <a:endParaRPr lang="ru-RU" sz="1800" b="1" dirty="0">
            <a:solidFill>
              <a:schemeClr val="bg1"/>
            </a:solidFill>
          </a:endParaRPr>
        </a:p>
      </dgm:t>
    </dgm:pt>
    <dgm:pt modelId="{814A595C-745A-4716-8694-07112F63EDF4}" type="parTrans" cxnId="{E7BA8D6A-6F08-4611-9D06-C57356551AF2}">
      <dgm:prSet/>
      <dgm:spPr/>
      <dgm:t>
        <a:bodyPr/>
        <a:lstStyle/>
        <a:p>
          <a:endParaRPr lang="ru-RU" sz="1800"/>
        </a:p>
      </dgm:t>
    </dgm:pt>
    <dgm:pt modelId="{75B30DB2-13A0-4FF6-8457-0B0D0465F834}" type="sibTrans" cxnId="{E7BA8D6A-6F08-4611-9D06-C57356551AF2}">
      <dgm:prSet/>
      <dgm:spPr/>
      <dgm:t>
        <a:bodyPr/>
        <a:lstStyle/>
        <a:p>
          <a:endParaRPr lang="ru-RU" sz="1800" dirty="0"/>
        </a:p>
      </dgm:t>
    </dgm:pt>
    <dgm:pt modelId="{82323752-98D3-4334-B1FC-65A99D618736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медицинское образование по специальности врач по общей гигиене, врач по гигиене труда, врач по санитарно-гигиеническим лабораторным исследованиям</a:t>
          </a:r>
        </a:p>
        <a:p>
          <a:r>
            <a:rPr lang="ru-RU" sz="1600" b="1" dirty="0" smtClean="0">
              <a:solidFill>
                <a:schemeClr val="bg1"/>
              </a:solidFill>
            </a:rPr>
            <a:t> (не менее чем у одного эксперта)</a:t>
          </a:r>
          <a:endParaRPr lang="ru-RU" sz="1600" b="1" dirty="0">
            <a:solidFill>
              <a:schemeClr val="bg1"/>
            </a:solidFill>
          </a:endParaRPr>
        </a:p>
      </dgm:t>
    </dgm:pt>
    <dgm:pt modelId="{6ADAFA90-AEB6-4882-805D-D45D98403DE1}" type="parTrans" cxnId="{2DF5F49E-51E9-46C9-AC24-DCEBFE07D181}">
      <dgm:prSet/>
      <dgm:spPr/>
      <dgm:t>
        <a:bodyPr/>
        <a:lstStyle/>
        <a:p>
          <a:endParaRPr lang="ru-RU" sz="1800"/>
        </a:p>
      </dgm:t>
    </dgm:pt>
    <dgm:pt modelId="{A630642B-1BF2-443F-9035-071A62902CAC}" type="sibTrans" cxnId="{2DF5F49E-51E9-46C9-AC24-DCEBFE07D181}">
      <dgm:prSet/>
      <dgm:spPr/>
      <dgm:t>
        <a:bodyPr/>
        <a:lstStyle/>
        <a:p>
          <a:endParaRPr lang="ru-RU" sz="1800" dirty="0"/>
        </a:p>
      </dgm:t>
    </dgm:pt>
    <dgm:pt modelId="{F087F1AD-DD7F-4859-9805-937546DA3676}" type="pres">
      <dgm:prSet presAssocID="{B3D2012B-F214-4F55-B464-21AE636DC1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775615-B2F1-4469-8608-BFAEC9312E7A}" type="pres">
      <dgm:prSet presAssocID="{939D998B-4336-4AF5-84A4-11A204D8273F}" presName="node" presStyleLbl="node1" presStyleIdx="0" presStyleCnt="5" custScaleX="143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09326-F13C-4375-9B40-CA8FD8671369}" type="pres">
      <dgm:prSet presAssocID="{939D998B-4336-4AF5-84A4-11A204D8273F}" presName="spNode" presStyleCnt="0"/>
      <dgm:spPr/>
    </dgm:pt>
    <dgm:pt modelId="{226A3F3F-6B5F-484D-98A2-571D8985D6F4}" type="pres">
      <dgm:prSet presAssocID="{1ED05157-C1FB-4757-ABE9-1FC43DC355BE}" presName="sibTrans" presStyleLbl="sibTrans1D1" presStyleIdx="0" presStyleCnt="5"/>
      <dgm:spPr/>
      <dgm:t>
        <a:bodyPr/>
        <a:lstStyle/>
        <a:p>
          <a:endParaRPr lang="ru-RU"/>
        </a:p>
      </dgm:t>
    </dgm:pt>
    <dgm:pt modelId="{AA4CF2A4-7F86-4674-86C5-09215A831F57}" type="pres">
      <dgm:prSet presAssocID="{AE558D16-539A-4DD5-A7E9-867ED9287683}" presName="node" presStyleLbl="node1" presStyleIdx="1" presStyleCnt="5" custScaleX="219685" custScaleY="117767" custRadScaleRad="113730" custRadScaleInc="9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E805E-563D-4F0F-AF8C-6E243F5C6175}" type="pres">
      <dgm:prSet presAssocID="{AE558D16-539A-4DD5-A7E9-867ED9287683}" presName="spNode" presStyleCnt="0"/>
      <dgm:spPr/>
    </dgm:pt>
    <dgm:pt modelId="{130F02BA-C28D-4759-81D0-1E56D42F341C}" type="pres">
      <dgm:prSet presAssocID="{DE25968F-7AD4-4252-820A-CB228D7B43F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D33A7FD-080B-4E63-A334-5638AC0D9CAF}" type="pres">
      <dgm:prSet presAssocID="{A0C5F1F1-A1B9-4243-A3F6-7195F449690D}" presName="node" presStyleLbl="node1" presStyleIdx="2" presStyleCnt="5" custScaleX="212563" custScaleY="134270" custRadScaleRad="107344" custRadScaleInc="-73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00CE9-F506-4DCE-8B36-A7275C3B595C}" type="pres">
      <dgm:prSet presAssocID="{A0C5F1F1-A1B9-4243-A3F6-7195F449690D}" presName="spNode" presStyleCnt="0"/>
      <dgm:spPr/>
    </dgm:pt>
    <dgm:pt modelId="{2D342CBD-CCAC-480B-8669-3919A49BEA6B}" type="pres">
      <dgm:prSet presAssocID="{3DD38AA2-81F1-4F4B-9151-95CD8446513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8CE91F5-4704-4AE0-8692-EC0B738D6BB0}" type="pres">
      <dgm:prSet presAssocID="{13259E91-3A03-4FDD-A9C7-9BBA5CFD4450}" presName="node" presStyleLbl="node1" presStyleIdx="3" presStyleCnt="5" custScaleX="127341" custRadScaleRad="106112" custRadScaleInc="80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469095-1F0E-4217-BFE2-8BB5D03891B8}" type="pres">
      <dgm:prSet presAssocID="{13259E91-3A03-4FDD-A9C7-9BBA5CFD4450}" presName="spNode" presStyleCnt="0"/>
      <dgm:spPr/>
    </dgm:pt>
    <dgm:pt modelId="{BF537CD3-D20F-4C5B-9881-8D52078EE8A5}" type="pres">
      <dgm:prSet presAssocID="{75B30DB2-13A0-4FF6-8457-0B0D0465F83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5168650-8B41-4691-B2F0-20A03924F9C1}" type="pres">
      <dgm:prSet presAssocID="{82323752-98D3-4334-B1FC-65A99D618736}" presName="node" presStyleLbl="node1" presStyleIdx="4" presStyleCnt="5" custScaleX="234812" custScaleY="153498" custRadScaleRad="104683" custRadScaleInc="-24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76A0F-D77D-498E-9D85-DC335268B62B}" type="pres">
      <dgm:prSet presAssocID="{82323752-98D3-4334-B1FC-65A99D618736}" presName="spNode" presStyleCnt="0"/>
      <dgm:spPr/>
    </dgm:pt>
    <dgm:pt modelId="{35418CA5-534F-4F28-A132-582DC5EEB7FB}" type="pres">
      <dgm:prSet presAssocID="{A630642B-1BF2-443F-9035-071A62902CA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F40D08E-0BD0-4F22-85C3-91B115613E61}" type="presOf" srcId="{1ED05157-C1FB-4757-ABE9-1FC43DC355BE}" destId="{226A3F3F-6B5F-484D-98A2-571D8985D6F4}" srcOrd="0" destOrd="0" presId="urn:microsoft.com/office/officeart/2005/8/layout/cycle5"/>
    <dgm:cxn modelId="{31933048-79CC-4CC5-845E-38422BEBE1F2}" type="presOf" srcId="{75B30DB2-13A0-4FF6-8457-0B0D0465F834}" destId="{BF537CD3-D20F-4C5B-9881-8D52078EE8A5}" srcOrd="0" destOrd="0" presId="urn:microsoft.com/office/officeart/2005/8/layout/cycle5"/>
    <dgm:cxn modelId="{3F5B514C-F4D8-421D-A345-DA020982005E}" type="presOf" srcId="{939D998B-4336-4AF5-84A4-11A204D8273F}" destId="{52775615-B2F1-4469-8608-BFAEC9312E7A}" srcOrd="0" destOrd="0" presId="urn:microsoft.com/office/officeart/2005/8/layout/cycle5"/>
    <dgm:cxn modelId="{EFF1970B-6B65-4AAE-B283-69DB0651DF21}" type="presOf" srcId="{13259E91-3A03-4FDD-A9C7-9BBA5CFD4450}" destId="{18CE91F5-4704-4AE0-8692-EC0B738D6BB0}" srcOrd="0" destOrd="0" presId="urn:microsoft.com/office/officeart/2005/8/layout/cycle5"/>
    <dgm:cxn modelId="{2AC77B12-66FF-4840-9128-536DDCE63EBC}" srcId="{B3D2012B-F214-4F55-B464-21AE636DC1D1}" destId="{939D998B-4336-4AF5-84A4-11A204D8273F}" srcOrd="0" destOrd="0" parTransId="{8C1CC69C-2026-4E16-8CCC-9EA6E59D7AF1}" sibTransId="{1ED05157-C1FB-4757-ABE9-1FC43DC355BE}"/>
    <dgm:cxn modelId="{417BD175-984A-464B-9A8D-FCA745B4D2EC}" type="presOf" srcId="{AE558D16-539A-4DD5-A7E9-867ED9287683}" destId="{AA4CF2A4-7F86-4674-86C5-09215A831F57}" srcOrd="0" destOrd="0" presId="urn:microsoft.com/office/officeart/2005/8/layout/cycle5"/>
    <dgm:cxn modelId="{351FA801-77C1-437F-8FC1-B9B51550797E}" type="presOf" srcId="{A0C5F1F1-A1B9-4243-A3F6-7195F449690D}" destId="{6D33A7FD-080B-4E63-A334-5638AC0D9CAF}" srcOrd="0" destOrd="0" presId="urn:microsoft.com/office/officeart/2005/8/layout/cycle5"/>
    <dgm:cxn modelId="{2DF5F49E-51E9-46C9-AC24-DCEBFE07D181}" srcId="{B3D2012B-F214-4F55-B464-21AE636DC1D1}" destId="{82323752-98D3-4334-B1FC-65A99D618736}" srcOrd="4" destOrd="0" parTransId="{6ADAFA90-AEB6-4882-805D-D45D98403DE1}" sibTransId="{A630642B-1BF2-443F-9035-071A62902CAC}"/>
    <dgm:cxn modelId="{C150240D-0CD6-45B9-B30C-78E8D5790CE3}" type="presOf" srcId="{3DD38AA2-81F1-4F4B-9151-95CD84465131}" destId="{2D342CBD-CCAC-480B-8669-3919A49BEA6B}" srcOrd="0" destOrd="0" presId="urn:microsoft.com/office/officeart/2005/8/layout/cycle5"/>
    <dgm:cxn modelId="{DF2D6863-73E2-44D4-A609-11408E376265}" type="presOf" srcId="{DE25968F-7AD4-4252-820A-CB228D7B43FF}" destId="{130F02BA-C28D-4759-81D0-1E56D42F341C}" srcOrd="0" destOrd="0" presId="urn:microsoft.com/office/officeart/2005/8/layout/cycle5"/>
    <dgm:cxn modelId="{7EF700CC-649E-4B99-96F4-74D4301B9704}" type="presOf" srcId="{82323752-98D3-4334-B1FC-65A99D618736}" destId="{45168650-8B41-4691-B2F0-20A03924F9C1}" srcOrd="0" destOrd="0" presId="urn:microsoft.com/office/officeart/2005/8/layout/cycle5"/>
    <dgm:cxn modelId="{8B83CD4C-D6DD-4810-A290-8F7EBE9A0445}" srcId="{B3D2012B-F214-4F55-B464-21AE636DC1D1}" destId="{A0C5F1F1-A1B9-4243-A3F6-7195F449690D}" srcOrd="2" destOrd="0" parTransId="{ACA0FEBB-9AB6-49BB-91B6-5590240374F6}" sibTransId="{3DD38AA2-81F1-4F4B-9151-95CD84465131}"/>
    <dgm:cxn modelId="{E7BA8D6A-6F08-4611-9D06-C57356551AF2}" srcId="{B3D2012B-F214-4F55-B464-21AE636DC1D1}" destId="{13259E91-3A03-4FDD-A9C7-9BBA5CFD4450}" srcOrd="3" destOrd="0" parTransId="{814A595C-745A-4716-8694-07112F63EDF4}" sibTransId="{75B30DB2-13A0-4FF6-8457-0B0D0465F834}"/>
    <dgm:cxn modelId="{1D4511FC-7583-4656-A8D0-5CC453B377E1}" srcId="{B3D2012B-F214-4F55-B464-21AE636DC1D1}" destId="{AE558D16-539A-4DD5-A7E9-867ED9287683}" srcOrd="1" destOrd="0" parTransId="{13E43B27-DADA-4F4A-B730-1C6B4FB0DC99}" sibTransId="{DE25968F-7AD4-4252-820A-CB228D7B43FF}"/>
    <dgm:cxn modelId="{6BA6D6F9-3489-4A79-901E-5D4DDC86F06C}" type="presOf" srcId="{A630642B-1BF2-443F-9035-071A62902CAC}" destId="{35418CA5-534F-4F28-A132-582DC5EEB7FB}" srcOrd="0" destOrd="0" presId="urn:microsoft.com/office/officeart/2005/8/layout/cycle5"/>
    <dgm:cxn modelId="{CCC419FE-A23D-4A1D-A328-50D7F925F042}" type="presOf" srcId="{B3D2012B-F214-4F55-B464-21AE636DC1D1}" destId="{F087F1AD-DD7F-4859-9805-937546DA3676}" srcOrd="0" destOrd="0" presId="urn:microsoft.com/office/officeart/2005/8/layout/cycle5"/>
    <dgm:cxn modelId="{F722F856-13AF-41F5-83A5-23AA5DE222CC}" type="presParOf" srcId="{F087F1AD-DD7F-4859-9805-937546DA3676}" destId="{52775615-B2F1-4469-8608-BFAEC9312E7A}" srcOrd="0" destOrd="0" presId="urn:microsoft.com/office/officeart/2005/8/layout/cycle5"/>
    <dgm:cxn modelId="{7D49EFB6-CAD3-4B3B-A21A-013877B1774B}" type="presParOf" srcId="{F087F1AD-DD7F-4859-9805-937546DA3676}" destId="{9C909326-F13C-4375-9B40-CA8FD8671369}" srcOrd="1" destOrd="0" presId="urn:microsoft.com/office/officeart/2005/8/layout/cycle5"/>
    <dgm:cxn modelId="{22DA3E5C-7F5F-4176-A393-B80F48CB85EB}" type="presParOf" srcId="{F087F1AD-DD7F-4859-9805-937546DA3676}" destId="{226A3F3F-6B5F-484D-98A2-571D8985D6F4}" srcOrd="2" destOrd="0" presId="urn:microsoft.com/office/officeart/2005/8/layout/cycle5"/>
    <dgm:cxn modelId="{7328EE34-DF28-4FE4-923E-A30BD2333CF0}" type="presParOf" srcId="{F087F1AD-DD7F-4859-9805-937546DA3676}" destId="{AA4CF2A4-7F86-4674-86C5-09215A831F57}" srcOrd="3" destOrd="0" presId="urn:microsoft.com/office/officeart/2005/8/layout/cycle5"/>
    <dgm:cxn modelId="{C13B54A4-647D-4256-A9A9-E21393B6015B}" type="presParOf" srcId="{F087F1AD-DD7F-4859-9805-937546DA3676}" destId="{15DE805E-563D-4F0F-AF8C-6E243F5C6175}" srcOrd="4" destOrd="0" presId="urn:microsoft.com/office/officeart/2005/8/layout/cycle5"/>
    <dgm:cxn modelId="{01092783-F266-48A2-8DF6-945B4577F37A}" type="presParOf" srcId="{F087F1AD-DD7F-4859-9805-937546DA3676}" destId="{130F02BA-C28D-4759-81D0-1E56D42F341C}" srcOrd="5" destOrd="0" presId="urn:microsoft.com/office/officeart/2005/8/layout/cycle5"/>
    <dgm:cxn modelId="{6420E0C5-2593-4940-9CF1-8EEE6CDAD6C8}" type="presParOf" srcId="{F087F1AD-DD7F-4859-9805-937546DA3676}" destId="{6D33A7FD-080B-4E63-A334-5638AC0D9CAF}" srcOrd="6" destOrd="0" presId="urn:microsoft.com/office/officeart/2005/8/layout/cycle5"/>
    <dgm:cxn modelId="{27A323B2-4746-46D2-BF21-8EB3AF58B165}" type="presParOf" srcId="{F087F1AD-DD7F-4859-9805-937546DA3676}" destId="{9A900CE9-F506-4DCE-8B36-A7275C3B595C}" srcOrd="7" destOrd="0" presId="urn:microsoft.com/office/officeart/2005/8/layout/cycle5"/>
    <dgm:cxn modelId="{90A4CD24-1238-4615-ACBF-CA65696A53F2}" type="presParOf" srcId="{F087F1AD-DD7F-4859-9805-937546DA3676}" destId="{2D342CBD-CCAC-480B-8669-3919A49BEA6B}" srcOrd="8" destOrd="0" presId="urn:microsoft.com/office/officeart/2005/8/layout/cycle5"/>
    <dgm:cxn modelId="{332AA50D-9D2B-4668-95C6-3EE22EDE0955}" type="presParOf" srcId="{F087F1AD-DD7F-4859-9805-937546DA3676}" destId="{18CE91F5-4704-4AE0-8692-EC0B738D6BB0}" srcOrd="9" destOrd="0" presId="urn:microsoft.com/office/officeart/2005/8/layout/cycle5"/>
    <dgm:cxn modelId="{B1B58CC3-CB9E-4503-8AEF-B6FDA5860811}" type="presParOf" srcId="{F087F1AD-DD7F-4859-9805-937546DA3676}" destId="{A2469095-1F0E-4217-BFE2-8BB5D03891B8}" srcOrd="10" destOrd="0" presId="urn:microsoft.com/office/officeart/2005/8/layout/cycle5"/>
    <dgm:cxn modelId="{302243F9-71B6-4F6E-B983-454CF0AA87F4}" type="presParOf" srcId="{F087F1AD-DD7F-4859-9805-937546DA3676}" destId="{BF537CD3-D20F-4C5B-9881-8D52078EE8A5}" srcOrd="11" destOrd="0" presId="urn:microsoft.com/office/officeart/2005/8/layout/cycle5"/>
    <dgm:cxn modelId="{80FC6D19-0AA6-48F2-89B1-2879A31F8C07}" type="presParOf" srcId="{F087F1AD-DD7F-4859-9805-937546DA3676}" destId="{45168650-8B41-4691-B2F0-20A03924F9C1}" srcOrd="12" destOrd="0" presId="urn:microsoft.com/office/officeart/2005/8/layout/cycle5"/>
    <dgm:cxn modelId="{1164A21E-9330-4296-A53C-C71EB681E026}" type="presParOf" srcId="{F087F1AD-DD7F-4859-9805-937546DA3676}" destId="{BAE76A0F-D77D-498E-9D85-DC335268B62B}" srcOrd="13" destOrd="0" presId="urn:microsoft.com/office/officeart/2005/8/layout/cycle5"/>
    <dgm:cxn modelId="{97A67306-1031-43E4-B11B-113093F67D65}" type="presParOf" srcId="{F087F1AD-DD7F-4859-9805-937546DA3676}" destId="{35418CA5-534F-4F28-A132-582DC5EEB7FB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660D27A-0518-4FA6-B295-334DEE5877A9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F04E23-AA1C-40A2-8B45-55AB0FA3A243}">
      <dgm:prSet phldrT="[Текст]" custT="1"/>
      <dgm:spPr/>
      <dgm:t>
        <a:bodyPr/>
        <a:lstStyle/>
        <a:p>
          <a:pPr algn="l"/>
          <a:r>
            <a:rPr lang="ru-RU" sz="3600" dirty="0" smtClean="0"/>
            <a:t>НЕДОПУЩЕНИЕ КОНФЛИКТА ИНТЕРЕСОВ</a:t>
          </a:r>
          <a:endParaRPr lang="ru-RU" sz="3600" dirty="0"/>
        </a:p>
      </dgm:t>
    </dgm:pt>
    <dgm:pt modelId="{7AF0DDA1-F650-4986-B2C5-FD13599C6F4F}" type="parTrans" cxnId="{C2F4B025-0095-47CA-8682-E1F620D2B896}">
      <dgm:prSet/>
      <dgm:spPr/>
      <dgm:t>
        <a:bodyPr/>
        <a:lstStyle/>
        <a:p>
          <a:endParaRPr lang="ru-RU" sz="3600"/>
        </a:p>
      </dgm:t>
    </dgm:pt>
    <dgm:pt modelId="{03342B86-7EF0-4349-9176-1CECD47E0F70}" type="sibTrans" cxnId="{C2F4B025-0095-47CA-8682-E1F620D2B896}">
      <dgm:prSet/>
      <dgm:spPr/>
      <dgm:t>
        <a:bodyPr/>
        <a:lstStyle/>
        <a:p>
          <a:endParaRPr lang="ru-RU" sz="3600"/>
        </a:p>
      </dgm:t>
    </dgm:pt>
    <dgm:pt modelId="{CD9439BD-924C-485E-BFB8-484DF8EB2501}">
      <dgm:prSet phldrT="[Текст]" custT="1"/>
      <dgm:spPr/>
      <dgm:t>
        <a:bodyPr/>
        <a:lstStyle/>
        <a:p>
          <a:endParaRPr lang="ru-RU" sz="3600" dirty="0"/>
        </a:p>
      </dgm:t>
    </dgm:pt>
    <dgm:pt modelId="{F69B3C0C-0054-47F0-BD56-356882EEAC79}" type="parTrans" cxnId="{CF1016EB-15EE-48C4-9D7F-D9B8DF8CC931}">
      <dgm:prSet/>
      <dgm:spPr/>
      <dgm:t>
        <a:bodyPr/>
        <a:lstStyle/>
        <a:p>
          <a:endParaRPr lang="ru-RU" sz="3600"/>
        </a:p>
      </dgm:t>
    </dgm:pt>
    <dgm:pt modelId="{F0A4A0B9-8174-4C6B-825E-5EE412F628F0}" type="sibTrans" cxnId="{CF1016EB-15EE-48C4-9D7F-D9B8DF8CC931}">
      <dgm:prSet/>
      <dgm:spPr/>
      <dgm:t>
        <a:bodyPr/>
        <a:lstStyle/>
        <a:p>
          <a:endParaRPr lang="ru-RU" sz="3600"/>
        </a:p>
      </dgm:t>
    </dgm:pt>
    <dgm:pt modelId="{89EE08D4-DEDB-4AB6-B8F7-5B6AFDF0FABB}">
      <dgm:prSet phldrT="[Текст]" custT="1"/>
      <dgm:spPr/>
      <dgm:t>
        <a:bodyPr/>
        <a:lstStyle/>
        <a:p>
          <a:r>
            <a:rPr lang="ru-RU" sz="3600" dirty="0" smtClean="0"/>
            <a:t>ДЕНЕЖНОЕ ВОЗНАГРАЖДЕНИЕ НЕ МОЖЕТ БЫТЬ В ЗАВИСИМОСТИ ОТ РЕЗУЛЬТАТОВ ОЦЕНКИ</a:t>
          </a:r>
          <a:endParaRPr lang="ru-RU" sz="3600" dirty="0"/>
        </a:p>
      </dgm:t>
    </dgm:pt>
    <dgm:pt modelId="{FE4E2F4C-7CE3-4A86-8F65-780FAC960F8B}" type="parTrans" cxnId="{852FEE3D-3277-4CFA-BDA0-E4D15E1E76BD}">
      <dgm:prSet/>
      <dgm:spPr/>
      <dgm:t>
        <a:bodyPr/>
        <a:lstStyle/>
        <a:p>
          <a:endParaRPr lang="ru-RU" sz="3600"/>
        </a:p>
      </dgm:t>
    </dgm:pt>
    <dgm:pt modelId="{158412D4-5D6D-48F9-8559-7D4983FBB1B1}" type="sibTrans" cxnId="{852FEE3D-3277-4CFA-BDA0-E4D15E1E76BD}">
      <dgm:prSet/>
      <dgm:spPr/>
      <dgm:t>
        <a:bodyPr/>
        <a:lstStyle/>
        <a:p>
          <a:endParaRPr lang="ru-RU" sz="3600"/>
        </a:p>
      </dgm:t>
    </dgm:pt>
    <dgm:pt modelId="{AEF5D327-2F74-4F80-ACC0-9E92374CD523}">
      <dgm:prSet phldrT="[Текст]" custT="1"/>
      <dgm:spPr/>
      <dgm:t>
        <a:bodyPr/>
        <a:lstStyle/>
        <a:p>
          <a:endParaRPr lang="ru-RU" sz="3600" dirty="0"/>
        </a:p>
      </dgm:t>
    </dgm:pt>
    <dgm:pt modelId="{37430CE2-697C-48CD-A131-C380BAFE20F4}" type="parTrans" cxnId="{1611A59F-81F4-48F1-8970-5F72DEF9FECD}">
      <dgm:prSet/>
      <dgm:spPr/>
      <dgm:t>
        <a:bodyPr/>
        <a:lstStyle/>
        <a:p>
          <a:endParaRPr lang="ru-RU" sz="3600"/>
        </a:p>
      </dgm:t>
    </dgm:pt>
    <dgm:pt modelId="{B121B81B-FBFA-4719-8927-1AED2A83FB4A}" type="sibTrans" cxnId="{1611A59F-81F4-48F1-8970-5F72DEF9FECD}">
      <dgm:prSet/>
      <dgm:spPr/>
      <dgm:t>
        <a:bodyPr/>
        <a:lstStyle/>
        <a:p>
          <a:endParaRPr lang="ru-RU" sz="3600"/>
        </a:p>
      </dgm:t>
    </dgm:pt>
    <dgm:pt modelId="{0C61914B-C2C8-4650-AFE9-3C412A4A7820}">
      <dgm:prSet phldrT="[Текст]" custT="1"/>
      <dgm:spPr>
        <a:noFill/>
      </dgm:spPr>
      <dgm:t>
        <a:bodyPr/>
        <a:lstStyle/>
        <a:p>
          <a:pPr algn="r"/>
          <a:r>
            <a:rPr lang="ru-RU" sz="36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</a:t>
          </a:r>
          <a:endParaRPr lang="ru-RU" sz="3600" dirty="0">
            <a:solidFill>
              <a:schemeClr val="tx2"/>
            </a:solidFill>
          </a:endParaRPr>
        </a:p>
      </dgm:t>
    </dgm:pt>
    <dgm:pt modelId="{110B52D4-432F-4C60-A4DB-BCCAA9488590}" type="parTrans" cxnId="{7B006A2B-2961-4B8D-A395-51E17B5C6FED}">
      <dgm:prSet/>
      <dgm:spPr/>
      <dgm:t>
        <a:bodyPr/>
        <a:lstStyle/>
        <a:p>
          <a:endParaRPr lang="ru-RU"/>
        </a:p>
      </dgm:t>
    </dgm:pt>
    <dgm:pt modelId="{B706F9D3-14F0-49B9-9E40-81428843B757}" type="sibTrans" cxnId="{7B006A2B-2961-4B8D-A395-51E17B5C6FED}">
      <dgm:prSet/>
      <dgm:spPr/>
      <dgm:t>
        <a:bodyPr/>
        <a:lstStyle/>
        <a:p>
          <a:endParaRPr lang="ru-RU"/>
        </a:p>
      </dgm:t>
    </dgm:pt>
    <dgm:pt modelId="{C25E4736-0402-4FAC-A33B-120109767F9D}" type="pres">
      <dgm:prSet presAssocID="{7660D27A-0518-4FA6-B295-334DEE5877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7138C1-2071-4119-88C8-0A3146100907}" type="pres">
      <dgm:prSet presAssocID="{A5F04E23-AA1C-40A2-8B45-55AB0FA3A243}" presName="parentText" presStyleLbl="node1" presStyleIdx="0" presStyleCnt="3" custScaleY="76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20C2F-20D6-4204-AFA4-2E4A16CA8F8F}" type="pres">
      <dgm:prSet presAssocID="{A5F04E23-AA1C-40A2-8B45-55AB0FA3A2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E24D9-ADF1-4264-AF32-75E52BE007A9}" type="pres">
      <dgm:prSet presAssocID="{0C61914B-C2C8-4650-AFE9-3C412A4A78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229F1-762D-4EE4-8F4A-4DD4277DFB20}" type="pres">
      <dgm:prSet presAssocID="{B706F9D3-14F0-49B9-9E40-81428843B757}" presName="spacer" presStyleCnt="0"/>
      <dgm:spPr/>
    </dgm:pt>
    <dgm:pt modelId="{386D37F6-A164-4CE3-ACA0-C16277461AAA}" type="pres">
      <dgm:prSet presAssocID="{89EE08D4-DEDB-4AB6-B8F7-5B6AFDF0FABB}" presName="parentText" presStyleLbl="node1" presStyleIdx="2" presStyleCnt="3" custScaleY="992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DAEC4-864E-4551-8413-0E176BA048F8}" type="pres">
      <dgm:prSet presAssocID="{89EE08D4-DEDB-4AB6-B8F7-5B6AFDF0FAB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006A2B-2961-4B8D-A395-51E17B5C6FED}" srcId="{7660D27A-0518-4FA6-B295-334DEE5877A9}" destId="{0C61914B-C2C8-4650-AFE9-3C412A4A7820}" srcOrd="1" destOrd="0" parTransId="{110B52D4-432F-4C60-A4DB-BCCAA9488590}" sibTransId="{B706F9D3-14F0-49B9-9E40-81428843B757}"/>
    <dgm:cxn modelId="{B91A1AAB-BD82-4D8A-924B-68E1929D4AD2}" type="presOf" srcId="{0C61914B-C2C8-4650-AFE9-3C412A4A7820}" destId="{A95E24D9-ADF1-4264-AF32-75E52BE007A9}" srcOrd="0" destOrd="0" presId="urn:microsoft.com/office/officeart/2005/8/layout/vList2"/>
    <dgm:cxn modelId="{852FEE3D-3277-4CFA-BDA0-E4D15E1E76BD}" srcId="{7660D27A-0518-4FA6-B295-334DEE5877A9}" destId="{89EE08D4-DEDB-4AB6-B8F7-5B6AFDF0FABB}" srcOrd="2" destOrd="0" parTransId="{FE4E2F4C-7CE3-4A86-8F65-780FAC960F8B}" sibTransId="{158412D4-5D6D-48F9-8559-7D4983FBB1B1}"/>
    <dgm:cxn modelId="{CF1016EB-15EE-48C4-9D7F-D9B8DF8CC931}" srcId="{A5F04E23-AA1C-40A2-8B45-55AB0FA3A243}" destId="{CD9439BD-924C-485E-BFB8-484DF8EB2501}" srcOrd="0" destOrd="0" parTransId="{F69B3C0C-0054-47F0-BD56-356882EEAC79}" sibTransId="{F0A4A0B9-8174-4C6B-825E-5EE412F628F0}"/>
    <dgm:cxn modelId="{E87A8209-DFDD-4B2B-B4E6-4A55C0A52F6B}" type="presOf" srcId="{89EE08D4-DEDB-4AB6-B8F7-5B6AFDF0FABB}" destId="{386D37F6-A164-4CE3-ACA0-C16277461AAA}" srcOrd="0" destOrd="0" presId="urn:microsoft.com/office/officeart/2005/8/layout/vList2"/>
    <dgm:cxn modelId="{FA8ED1A5-7402-4901-B6CC-CE439C53D667}" type="presOf" srcId="{CD9439BD-924C-485E-BFB8-484DF8EB2501}" destId="{E1220C2F-20D6-4204-AFA4-2E4A16CA8F8F}" srcOrd="0" destOrd="0" presId="urn:microsoft.com/office/officeart/2005/8/layout/vList2"/>
    <dgm:cxn modelId="{22E442B5-AE04-4FF0-AA1E-97BB2543DABD}" type="presOf" srcId="{AEF5D327-2F74-4F80-ACC0-9E92374CD523}" destId="{9D1DAEC4-864E-4551-8413-0E176BA048F8}" srcOrd="0" destOrd="0" presId="urn:microsoft.com/office/officeart/2005/8/layout/vList2"/>
    <dgm:cxn modelId="{440C230D-27F5-4E9D-B9F3-AA489501E752}" type="presOf" srcId="{A5F04E23-AA1C-40A2-8B45-55AB0FA3A243}" destId="{ED7138C1-2071-4119-88C8-0A3146100907}" srcOrd="0" destOrd="0" presId="urn:microsoft.com/office/officeart/2005/8/layout/vList2"/>
    <dgm:cxn modelId="{C2F4B025-0095-47CA-8682-E1F620D2B896}" srcId="{7660D27A-0518-4FA6-B295-334DEE5877A9}" destId="{A5F04E23-AA1C-40A2-8B45-55AB0FA3A243}" srcOrd="0" destOrd="0" parTransId="{7AF0DDA1-F650-4986-B2C5-FD13599C6F4F}" sibTransId="{03342B86-7EF0-4349-9176-1CECD47E0F70}"/>
    <dgm:cxn modelId="{82E55F49-60D9-4087-B494-EEA01E4565D7}" type="presOf" srcId="{7660D27A-0518-4FA6-B295-334DEE5877A9}" destId="{C25E4736-0402-4FAC-A33B-120109767F9D}" srcOrd="0" destOrd="0" presId="urn:microsoft.com/office/officeart/2005/8/layout/vList2"/>
    <dgm:cxn modelId="{1611A59F-81F4-48F1-8970-5F72DEF9FECD}" srcId="{89EE08D4-DEDB-4AB6-B8F7-5B6AFDF0FABB}" destId="{AEF5D327-2F74-4F80-ACC0-9E92374CD523}" srcOrd="0" destOrd="0" parTransId="{37430CE2-697C-48CD-A131-C380BAFE20F4}" sibTransId="{B121B81B-FBFA-4719-8927-1AED2A83FB4A}"/>
    <dgm:cxn modelId="{4E38322A-9D96-4361-A826-D8457D4520BA}" type="presParOf" srcId="{C25E4736-0402-4FAC-A33B-120109767F9D}" destId="{ED7138C1-2071-4119-88C8-0A3146100907}" srcOrd="0" destOrd="0" presId="urn:microsoft.com/office/officeart/2005/8/layout/vList2"/>
    <dgm:cxn modelId="{A4314B29-9F03-4C45-BCB4-402A8038FCF7}" type="presParOf" srcId="{C25E4736-0402-4FAC-A33B-120109767F9D}" destId="{E1220C2F-20D6-4204-AFA4-2E4A16CA8F8F}" srcOrd="1" destOrd="0" presId="urn:microsoft.com/office/officeart/2005/8/layout/vList2"/>
    <dgm:cxn modelId="{52422F77-7DB6-428D-8DE8-F9287B478438}" type="presParOf" srcId="{C25E4736-0402-4FAC-A33B-120109767F9D}" destId="{A95E24D9-ADF1-4264-AF32-75E52BE007A9}" srcOrd="2" destOrd="0" presId="urn:microsoft.com/office/officeart/2005/8/layout/vList2"/>
    <dgm:cxn modelId="{99262943-7C90-4673-B2BD-3E0C70F40058}" type="presParOf" srcId="{C25E4736-0402-4FAC-A33B-120109767F9D}" destId="{EAF229F1-762D-4EE4-8F4A-4DD4277DFB20}" srcOrd="3" destOrd="0" presId="urn:microsoft.com/office/officeart/2005/8/layout/vList2"/>
    <dgm:cxn modelId="{8842172C-32EF-42CE-972B-66BC137A10EF}" type="presParOf" srcId="{C25E4736-0402-4FAC-A33B-120109767F9D}" destId="{386D37F6-A164-4CE3-ACA0-C16277461AAA}" srcOrd="4" destOrd="0" presId="urn:microsoft.com/office/officeart/2005/8/layout/vList2"/>
    <dgm:cxn modelId="{FC46B0B9-B882-408B-ADEB-63628FD65AFD}" type="presParOf" srcId="{C25E4736-0402-4FAC-A33B-120109767F9D}" destId="{9D1DAEC4-864E-4551-8413-0E176BA048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C97CE7-3CED-4116-AC71-18D037A9DA36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9C6EF08-670D-4CD9-B10F-BB0A7ED6CFA2}">
      <dgm:prSet phldrT="[Текст]"/>
      <dgm:spPr/>
      <dgm:t>
        <a:bodyPr/>
        <a:lstStyle/>
        <a:p>
          <a:r>
            <a:rPr lang="ru-RU" dirty="0" smtClean="0"/>
            <a:t>Эксперт</a:t>
          </a:r>
          <a:endParaRPr lang="ru-RU" dirty="0"/>
        </a:p>
      </dgm:t>
    </dgm:pt>
    <dgm:pt modelId="{B39A6341-7BF7-4A1F-A0DC-CD22C9B44F94}" type="parTrans" cxnId="{944D12B6-246E-4DA5-84DE-2F2AA264551C}">
      <dgm:prSet/>
      <dgm:spPr/>
      <dgm:t>
        <a:bodyPr/>
        <a:lstStyle/>
        <a:p>
          <a:endParaRPr lang="ru-RU"/>
        </a:p>
      </dgm:t>
    </dgm:pt>
    <dgm:pt modelId="{A735CCB0-E19E-48E7-8D0D-A2F5FE7FEBB7}" type="sibTrans" cxnId="{944D12B6-246E-4DA5-84DE-2F2AA264551C}">
      <dgm:prSet/>
      <dgm:spPr/>
      <dgm:t>
        <a:bodyPr/>
        <a:lstStyle/>
        <a:p>
          <a:endParaRPr lang="ru-RU"/>
        </a:p>
      </dgm:t>
    </dgm:pt>
    <dgm:pt modelId="{F1A0CC3B-2411-4A12-A9CD-BCBAD1648F50}">
      <dgm:prSet phldrT="[Текст]" custT="1"/>
      <dgm:spPr/>
      <dgm:t>
        <a:bodyPr/>
        <a:lstStyle/>
        <a:p>
          <a:r>
            <a:rPr lang="ru-RU" sz="2400" dirty="0" smtClean="0"/>
            <a:t>штраф до 50 тыс. рублей</a:t>
          </a:r>
          <a:endParaRPr lang="ru-RU" sz="2400" dirty="0"/>
        </a:p>
      </dgm:t>
    </dgm:pt>
    <dgm:pt modelId="{1B7D572F-7652-4602-9AEE-BAF095314A79}" type="parTrans" cxnId="{0F1EC9EC-6080-457C-BE1C-0D83BB4FC445}">
      <dgm:prSet/>
      <dgm:spPr/>
      <dgm:t>
        <a:bodyPr/>
        <a:lstStyle/>
        <a:p>
          <a:endParaRPr lang="ru-RU"/>
        </a:p>
      </dgm:t>
    </dgm:pt>
    <dgm:pt modelId="{E589E56D-970F-49F4-88E7-11A6CA0A7934}" type="sibTrans" cxnId="{0F1EC9EC-6080-457C-BE1C-0D83BB4FC445}">
      <dgm:prSet/>
      <dgm:spPr/>
      <dgm:t>
        <a:bodyPr/>
        <a:lstStyle/>
        <a:p>
          <a:endParaRPr lang="ru-RU"/>
        </a:p>
      </dgm:t>
    </dgm:pt>
    <dgm:pt modelId="{4997CF70-4E5A-415F-9286-A54A41584125}">
      <dgm:prSet phldrT="[Текст]" custT="1"/>
      <dgm:spPr/>
      <dgm:t>
        <a:bodyPr/>
        <a:lstStyle/>
        <a:p>
          <a:r>
            <a:rPr lang="ru-RU" sz="2400" dirty="0" smtClean="0"/>
            <a:t>дисквалификация </a:t>
          </a:r>
          <a:br>
            <a:rPr lang="ru-RU" sz="2400" dirty="0" smtClean="0"/>
          </a:br>
          <a:r>
            <a:rPr lang="ru-RU" sz="2400" dirty="0" smtClean="0"/>
            <a:t>до 3 лет</a:t>
          </a:r>
          <a:endParaRPr lang="ru-RU" sz="2400" dirty="0"/>
        </a:p>
      </dgm:t>
    </dgm:pt>
    <dgm:pt modelId="{F3DB9152-F425-4489-9A3D-E12B4300FF13}" type="parTrans" cxnId="{AECCE582-5C42-4AF0-BB8B-90491DD93751}">
      <dgm:prSet/>
      <dgm:spPr/>
      <dgm:t>
        <a:bodyPr/>
        <a:lstStyle/>
        <a:p>
          <a:endParaRPr lang="ru-RU"/>
        </a:p>
      </dgm:t>
    </dgm:pt>
    <dgm:pt modelId="{75DBE6B6-6D7B-48DE-8187-5E6FA0244936}" type="sibTrans" cxnId="{AECCE582-5C42-4AF0-BB8B-90491DD93751}">
      <dgm:prSet/>
      <dgm:spPr/>
      <dgm:t>
        <a:bodyPr/>
        <a:lstStyle/>
        <a:p>
          <a:endParaRPr lang="ru-RU"/>
        </a:p>
      </dgm:t>
    </dgm:pt>
    <dgm:pt modelId="{560440EA-43C2-4100-93ED-77C4E22F2290}">
      <dgm:prSet phldrT="[Текст]"/>
      <dgm:spPr/>
      <dgm:t>
        <a:bodyPr/>
        <a:lstStyle/>
        <a:p>
          <a:r>
            <a:rPr lang="ru-RU" dirty="0" smtClean="0"/>
            <a:t>Организация</a:t>
          </a:r>
          <a:endParaRPr lang="ru-RU" dirty="0"/>
        </a:p>
      </dgm:t>
    </dgm:pt>
    <dgm:pt modelId="{581AF453-31BB-4C03-8D91-FDBB4CC8A723}" type="parTrans" cxnId="{20545B5B-9AB6-4A17-9A39-7C91E06ADF29}">
      <dgm:prSet/>
      <dgm:spPr/>
      <dgm:t>
        <a:bodyPr/>
        <a:lstStyle/>
        <a:p>
          <a:endParaRPr lang="ru-RU"/>
        </a:p>
      </dgm:t>
    </dgm:pt>
    <dgm:pt modelId="{E9D6EF61-A32F-4ACC-8A53-E14CE1129FC0}" type="sibTrans" cxnId="{20545B5B-9AB6-4A17-9A39-7C91E06ADF29}">
      <dgm:prSet/>
      <dgm:spPr/>
      <dgm:t>
        <a:bodyPr/>
        <a:lstStyle/>
        <a:p>
          <a:endParaRPr lang="ru-RU"/>
        </a:p>
      </dgm:t>
    </dgm:pt>
    <dgm:pt modelId="{8DDD79E6-ADFF-43FB-97CA-8CAFF54FE55B}">
      <dgm:prSet phldrT="[Текст]" custT="1"/>
      <dgm:spPr/>
      <dgm:t>
        <a:bodyPr/>
        <a:lstStyle/>
        <a:p>
          <a:r>
            <a:rPr lang="ru-RU" sz="2400" dirty="0" smtClean="0"/>
            <a:t>штраф до 200 тыс. рублей</a:t>
          </a:r>
          <a:endParaRPr lang="ru-RU" sz="2400" dirty="0"/>
        </a:p>
      </dgm:t>
    </dgm:pt>
    <dgm:pt modelId="{B30EE163-24F3-4A9C-BEBC-7592AA4A6C4E}" type="parTrans" cxnId="{19ACC742-BAA2-4E55-B02D-CFE162FD6DBF}">
      <dgm:prSet/>
      <dgm:spPr/>
      <dgm:t>
        <a:bodyPr/>
        <a:lstStyle/>
        <a:p>
          <a:endParaRPr lang="ru-RU"/>
        </a:p>
      </dgm:t>
    </dgm:pt>
    <dgm:pt modelId="{4E51C0B6-9664-43BD-A578-B13000F360F2}" type="sibTrans" cxnId="{19ACC742-BAA2-4E55-B02D-CFE162FD6DBF}">
      <dgm:prSet/>
      <dgm:spPr/>
      <dgm:t>
        <a:bodyPr/>
        <a:lstStyle/>
        <a:p>
          <a:endParaRPr lang="ru-RU"/>
        </a:p>
      </dgm:t>
    </dgm:pt>
    <dgm:pt modelId="{E9ED0737-BFE4-4783-9ECA-18A8AB77104F}">
      <dgm:prSet phldrT="[Текст]" custT="1"/>
      <dgm:spPr/>
      <dgm:t>
        <a:bodyPr/>
        <a:lstStyle/>
        <a:p>
          <a:r>
            <a:rPr lang="ru-RU" sz="2400" dirty="0" smtClean="0"/>
            <a:t>приостановление деятельности до 90 суток</a:t>
          </a:r>
          <a:endParaRPr lang="ru-RU" sz="2400" dirty="0"/>
        </a:p>
      </dgm:t>
    </dgm:pt>
    <dgm:pt modelId="{BC9C9B2B-384D-4410-81B4-D95AA7A9CDEF}" type="parTrans" cxnId="{1D5E73E5-1A49-481A-ACBE-81E164883C32}">
      <dgm:prSet/>
      <dgm:spPr/>
      <dgm:t>
        <a:bodyPr/>
        <a:lstStyle/>
        <a:p>
          <a:endParaRPr lang="ru-RU"/>
        </a:p>
      </dgm:t>
    </dgm:pt>
    <dgm:pt modelId="{76B5AB00-457F-4DA6-B6D2-45BC2F29349D}" type="sibTrans" cxnId="{1D5E73E5-1A49-481A-ACBE-81E164883C32}">
      <dgm:prSet/>
      <dgm:spPr/>
      <dgm:t>
        <a:bodyPr/>
        <a:lstStyle/>
        <a:p>
          <a:endParaRPr lang="ru-RU"/>
        </a:p>
      </dgm:t>
    </dgm:pt>
    <dgm:pt modelId="{8284A6F4-2410-44A6-A184-BC8ADBDFF79B}">
      <dgm:prSet phldrT="[Текст]" custT="1"/>
      <dgm:spPr/>
      <dgm:t>
        <a:bodyPr/>
        <a:lstStyle/>
        <a:p>
          <a:r>
            <a:rPr lang="ru-RU" sz="2400" dirty="0" smtClean="0"/>
            <a:t>данные в Минтруд для лишения сертификата эксперта</a:t>
          </a:r>
          <a:endParaRPr lang="ru-RU" sz="2400" dirty="0"/>
        </a:p>
      </dgm:t>
    </dgm:pt>
    <dgm:pt modelId="{40C37666-8948-40EC-A00D-F745502ADFA3}" type="parTrans" cxnId="{E28063E8-42D0-4690-8209-6CFEF4F50DCA}">
      <dgm:prSet/>
      <dgm:spPr/>
      <dgm:t>
        <a:bodyPr/>
        <a:lstStyle/>
        <a:p>
          <a:endParaRPr lang="ru-RU"/>
        </a:p>
      </dgm:t>
    </dgm:pt>
    <dgm:pt modelId="{01AE2475-0B9C-43AD-B4E0-ECE40D6F9252}" type="sibTrans" cxnId="{E28063E8-42D0-4690-8209-6CFEF4F50DCA}">
      <dgm:prSet/>
      <dgm:spPr/>
      <dgm:t>
        <a:bodyPr/>
        <a:lstStyle/>
        <a:p>
          <a:endParaRPr lang="ru-RU"/>
        </a:p>
      </dgm:t>
    </dgm:pt>
    <dgm:pt modelId="{FC133E51-8211-4DF0-B491-87400C9E57B0}">
      <dgm:prSet phldrT="[Текст]" custT="1"/>
      <dgm:spPr/>
      <dgm:t>
        <a:bodyPr/>
        <a:lstStyle/>
        <a:p>
          <a:r>
            <a:rPr lang="ru-RU" sz="2400" dirty="0" smtClean="0"/>
            <a:t>данные в Росакредитацию для аннулирования аттестата аккредитации</a:t>
          </a:r>
          <a:endParaRPr lang="ru-RU" sz="2400" dirty="0"/>
        </a:p>
      </dgm:t>
    </dgm:pt>
    <dgm:pt modelId="{5D9DD00B-4A3A-470B-B209-6BEB7349E286}" type="parTrans" cxnId="{A63FB2A7-344E-4758-8C83-F60F72F34ED2}">
      <dgm:prSet/>
      <dgm:spPr/>
      <dgm:t>
        <a:bodyPr/>
        <a:lstStyle/>
        <a:p>
          <a:endParaRPr lang="ru-RU"/>
        </a:p>
      </dgm:t>
    </dgm:pt>
    <dgm:pt modelId="{F23C695A-08D4-4F84-97EA-3D0C41D627F7}" type="sibTrans" cxnId="{A63FB2A7-344E-4758-8C83-F60F72F34ED2}">
      <dgm:prSet/>
      <dgm:spPr/>
      <dgm:t>
        <a:bodyPr/>
        <a:lstStyle/>
        <a:p>
          <a:endParaRPr lang="ru-RU"/>
        </a:p>
      </dgm:t>
    </dgm:pt>
    <dgm:pt modelId="{4E25DF32-2D5D-46D4-AA4E-3F8475CF432F}" type="pres">
      <dgm:prSet presAssocID="{98C97CE7-3CED-4116-AC71-18D037A9DA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9031A4-C757-49D8-B1D7-A690CC3BE6EB}" type="pres">
      <dgm:prSet presAssocID="{99C6EF08-670D-4CD9-B10F-BB0A7ED6CFA2}" presName="linNode" presStyleCnt="0"/>
      <dgm:spPr/>
    </dgm:pt>
    <dgm:pt modelId="{B151A060-ACD3-4DB9-B0E1-5CAA08765DDD}" type="pres">
      <dgm:prSet presAssocID="{99C6EF08-670D-4CD9-B10F-BB0A7ED6CFA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6405C-7B62-4587-A0A0-0903423D3203}" type="pres">
      <dgm:prSet presAssocID="{99C6EF08-670D-4CD9-B10F-BB0A7ED6CFA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8FA9-C911-4A46-A9BB-FE2C3D59BFA5}" type="pres">
      <dgm:prSet presAssocID="{A735CCB0-E19E-48E7-8D0D-A2F5FE7FEBB7}" presName="spacing" presStyleCnt="0"/>
      <dgm:spPr/>
    </dgm:pt>
    <dgm:pt modelId="{CB50D309-6999-41E0-9E47-20D56749845F}" type="pres">
      <dgm:prSet presAssocID="{560440EA-43C2-4100-93ED-77C4E22F2290}" presName="linNode" presStyleCnt="0"/>
      <dgm:spPr/>
    </dgm:pt>
    <dgm:pt modelId="{9C31BDD0-190E-4A82-A6F0-3BCB7E84BD25}" type="pres">
      <dgm:prSet presAssocID="{560440EA-43C2-4100-93ED-77C4E22F229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C96FE-B676-44C4-BF50-621CD1AE5251}" type="pres">
      <dgm:prSet presAssocID="{560440EA-43C2-4100-93ED-77C4E22F2290}" presName="childShp" presStyleLbl="bgAccFollowNode1" presStyleIdx="1" presStyleCnt="2" custScaleY="121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FB2A7-344E-4758-8C83-F60F72F34ED2}" srcId="{560440EA-43C2-4100-93ED-77C4E22F2290}" destId="{FC133E51-8211-4DF0-B491-87400C9E57B0}" srcOrd="2" destOrd="0" parTransId="{5D9DD00B-4A3A-470B-B209-6BEB7349E286}" sibTransId="{F23C695A-08D4-4F84-97EA-3D0C41D627F7}"/>
    <dgm:cxn modelId="{944D12B6-246E-4DA5-84DE-2F2AA264551C}" srcId="{98C97CE7-3CED-4116-AC71-18D037A9DA36}" destId="{99C6EF08-670D-4CD9-B10F-BB0A7ED6CFA2}" srcOrd="0" destOrd="0" parTransId="{B39A6341-7BF7-4A1F-A0DC-CD22C9B44F94}" sibTransId="{A735CCB0-E19E-48E7-8D0D-A2F5FE7FEBB7}"/>
    <dgm:cxn modelId="{57285887-6AB8-4446-9AE0-6A9CB756EE30}" type="presOf" srcId="{E9ED0737-BFE4-4783-9ECA-18A8AB77104F}" destId="{E43C96FE-B676-44C4-BF50-621CD1AE5251}" srcOrd="0" destOrd="1" presId="urn:microsoft.com/office/officeart/2005/8/layout/vList6"/>
    <dgm:cxn modelId="{5FADA4DD-79AB-4D33-B549-545F0F910F52}" type="presOf" srcId="{560440EA-43C2-4100-93ED-77C4E22F2290}" destId="{9C31BDD0-190E-4A82-A6F0-3BCB7E84BD25}" srcOrd="0" destOrd="0" presId="urn:microsoft.com/office/officeart/2005/8/layout/vList6"/>
    <dgm:cxn modelId="{F9460753-4885-4060-85A7-7E2AA737BD8A}" type="presOf" srcId="{98C97CE7-3CED-4116-AC71-18D037A9DA36}" destId="{4E25DF32-2D5D-46D4-AA4E-3F8475CF432F}" srcOrd="0" destOrd="0" presId="urn:microsoft.com/office/officeart/2005/8/layout/vList6"/>
    <dgm:cxn modelId="{20545B5B-9AB6-4A17-9A39-7C91E06ADF29}" srcId="{98C97CE7-3CED-4116-AC71-18D037A9DA36}" destId="{560440EA-43C2-4100-93ED-77C4E22F2290}" srcOrd="1" destOrd="0" parTransId="{581AF453-31BB-4C03-8D91-FDBB4CC8A723}" sibTransId="{E9D6EF61-A32F-4ACC-8A53-E14CE1129FC0}"/>
    <dgm:cxn modelId="{50D9DEF2-B4AA-4FF4-9D19-BA7E4822DF90}" type="presOf" srcId="{4997CF70-4E5A-415F-9286-A54A41584125}" destId="{5336405C-7B62-4587-A0A0-0903423D3203}" srcOrd="0" destOrd="1" presId="urn:microsoft.com/office/officeart/2005/8/layout/vList6"/>
    <dgm:cxn modelId="{E28063E8-42D0-4690-8209-6CFEF4F50DCA}" srcId="{99C6EF08-670D-4CD9-B10F-BB0A7ED6CFA2}" destId="{8284A6F4-2410-44A6-A184-BC8ADBDFF79B}" srcOrd="2" destOrd="0" parTransId="{40C37666-8948-40EC-A00D-F745502ADFA3}" sibTransId="{01AE2475-0B9C-43AD-B4E0-ECE40D6F9252}"/>
    <dgm:cxn modelId="{19ACC742-BAA2-4E55-B02D-CFE162FD6DBF}" srcId="{560440EA-43C2-4100-93ED-77C4E22F2290}" destId="{8DDD79E6-ADFF-43FB-97CA-8CAFF54FE55B}" srcOrd="0" destOrd="0" parTransId="{B30EE163-24F3-4A9C-BEBC-7592AA4A6C4E}" sibTransId="{4E51C0B6-9664-43BD-A578-B13000F360F2}"/>
    <dgm:cxn modelId="{A01C6385-D5F7-4997-AD11-3B031A25E893}" type="presOf" srcId="{99C6EF08-670D-4CD9-B10F-BB0A7ED6CFA2}" destId="{B151A060-ACD3-4DB9-B0E1-5CAA08765DDD}" srcOrd="0" destOrd="0" presId="urn:microsoft.com/office/officeart/2005/8/layout/vList6"/>
    <dgm:cxn modelId="{AECCE582-5C42-4AF0-BB8B-90491DD93751}" srcId="{99C6EF08-670D-4CD9-B10F-BB0A7ED6CFA2}" destId="{4997CF70-4E5A-415F-9286-A54A41584125}" srcOrd="1" destOrd="0" parTransId="{F3DB9152-F425-4489-9A3D-E12B4300FF13}" sibTransId="{75DBE6B6-6D7B-48DE-8187-5E6FA0244936}"/>
    <dgm:cxn modelId="{889DD1EC-3C11-47C1-BD3D-41B0E6BB4CE1}" type="presOf" srcId="{8284A6F4-2410-44A6-A184-BC8ADBDFF79B}" destId="{5336405C-7B62-4587-A0A0-0903423D3203}" srcOrd="0" destOrd="2" presId="urn:microsoft.com/office/officeart/2005/8/layout/vList6"/>
    <dgm:cxn modelId="{E6A623BB-502C-44E7-8D99-AAFBBAB4AD44}" type="presOf" srcId="{F1A0CC3B-2411-4A12-A9CD-BCBAD1648F50}" destId="{5336405C-7B62-4587-A0A0-0903423D3203}" srcOrd="0" destOrd="0" presId="urn:microsoft.com/office/officeart/2005/8/layout/vList6"/>
    <dgm:cxn modelId="{1D5E73E5-1A49-481A-ACBE-81E164883C32}" srcId="{560440EA-43C2-4100-93ED-77C4E22F2290}" destId="{E9ED0737-BFE4-4783-9ECA-18A8AB77104F}" srcOrd="1" destOrd="0" parTransId="{BC9C9B2B-384D-4410-81B4-D95AA7A9CDEF}" sibTransId="{76B5AB00-457F-4DA6-B6D2-45BC2F29349D}"/>
    <dgm:cxn modelId="{C45DC090-B3E5-4DA3-AD42-A442502EDA53}" type="presOf" srcId="{8DDD79E6-ADFF-43FB-97CA-8CAFF54FE55B}" destId="{E43C96FE-B676-44C4-BF50-621CD1AE5251}" srcOrd="0" destOrd="0" presId="urn:microsoft.com/office/officeart/2005/8/layout/vList6"/>
    <dgm:cxn modelId="{0F1EC9EC-6080-457C-BE1C-0D83BB4FC445}" srcId="{99C6EF08-670D-4CD9-B10F-BB0A7ED6CFA2}" destId="{F1A0CC3B-2411-4A12-A9CD-BCBAD1648F50}" srcOrd="0" destOrd="0" parTransId="{1B7D572F-7652-4602-9AEE-BAF095314A79}" sibTransId="{E589E56D-970F-49F4-88E7-11A6CA0A7934}"/>
    <dgm:cxn modelId="{59741367-15FD-4D03-98D2-305994278089}" type="presOf" srcId="{FC133E51-8211-4DF0-B491-87400C9E57B0}" destId="{E43C96FE-B676-44C4-BF50-621CD1AE5251}" srcOrd="0" destOrd="2" presId="urn:microsoft.com/office/officeart/2005/8/layout/vList6"/>
    <dgm:cxn modelId="{95D5605A-B7F2-4EB6-B509-367CDBF29648}" type="presParOf" srcId="{4E25DF32-2D5D-46D4-AA4E-3F8475CF432F}" destId="{FE9031A4-C757-49D8-B1D7-A690CC3BE6EB}" srcOrd="0" destOrd="0" presId="urn:microsoft.com/office/officeart/2005/8/layout/vList6"/>
    <dgm:cxn modelId="{84DDB91A-B799-4DB8-B0F4-ED205168CDB1}" type="presParOf" srcId="{FE9031A4-C757-49D8-B1D7-A690CC3BE6EB}" destId="{B151A060-ACD3-4DB9-B0E1-5CAA08765DDD}" srcOrd="0" destOrd="0" presId="urn:microsoft.com/office/officeart/2005/8/layout/vList6"/>
    <dgm:cxn modelId="{96238D67-3B33-4546-AD5C-1EB0CD3716C7}" type="presParOf" srcId="{FE9031A4-C757-49D8-B1D7-A690CC3BE6EB}" destId="{5336405C-7B62-4587-A0A0-0903423D3203}" srcOrd="1" destOrd="0" presId="urn:microsoft.com/office/officeart/2005/8/layout/vList6"/>
    <dgm:cxn modelId="{75B50DCF-C46D-4446-95E3-6B1E149F6B64}" type="presParOf" srcId="{4E25DF32-2D5D-46D4-AA4E-3F8475CF432F}" destId="{7F058FA9-C911-4A46-A9BB-FE2C3D59BFA5}" srcOrd="1" destOrd="0" presId="urn:microsoft.com/office/officeart/2005/8/layout/vList6"/>
    <dgm:cxn modelId="{6287D24B-F4E2-420B-82C6-8D568E58DE65}" type="presParOf" srcId="{4E25DF32-2D5D-46D4-AA4E-3F8475CF432F}" destId="{CB50D309-6999-41E0-9E47-20D56749845F}" srcOrd="2" destOrd="0" presId="urn:microsoft.com/office/officeart/2005/8/layout/vList6"/>
    <dgm:cxn modelId="{E68947D9-8074-4AAB-BB54-A59757874E68}" type="presParOf" srcId="{CB50D309-6999-41E0-9E47-20D56749845F}" destId="{9C31BDD0-190E-4A82-A6F0-3BCB7E84BD25}" srcOrd="0" destOrd="0" presId="urn:microsoft.com/office/officeart/2005/8/layout/vList6"/>
    <dgm:cxn modelId="{032B2FF4-3D84-4C87-8F1C-20E146C3C8BB}" type="presParOf" srcId="{CB50D309-6999-41E0-9E47-20D56749845F}" destId="{E43C96FE-B676-44C4-BF50-621CD1AE525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23B806A-D0D9-4564-8A44-CD64FA7C4ED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377A62-AB65-419E-B474-7490CF4C3882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Внедрение и обеспечение функционирования системы управления охраной труда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177ED061-88EF-44E5-BAAF-F739734D6089}" type="parTrans" cxnId="{1D5DF75D-ECCB-420B-88F4-AD23483E12D3}">
      <dgm:prSet/>
      <dgm:spPr/>
      <dgm:t>
        <a:bodyPr/>
        <a:lstStyle/>
        <a:p>
          <a:endParaRPr lang="ru-RU"/>
        </a:p>
      </dgm:t>
    </dgm:pt>
    <dgm:pt modelId="{A6E7E6E8-8250-4DED-A795-8049777EBB4A}" type="sibTrans" cxnId="{1D5DF75D-ECCB-420B-88F4-AD23483E12D3}">
      <dgm:prSet/>
      <dgm:spPr/>
      <dgm:t>
        <a:bodyPr/>
        <a:lstStyle/>
        <a:p>
          <a:endParaRPr lang="ru-RU"/>
        </a:p>
      </dgm:t>
    </dgm:pt>
    <dgm:pt modelId="{AA323A81-BC82-49C0-AAD0-68492719C597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Мониторинг  функционирования системы управления охраной труда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7395805F-D26B-46D5-91EE-4B3827A36F04}" type="parTrans" cxnId="{C9AAF192-9D52-47DF-A698-3CA28797D6F6}">
      <dgm:prSet/>
      <dgm:spPr/>
      <dgm:t>
        <a:bodyPr/>
        <a:lstStyle/>
        <a:p>
          <a:endParaRPr lang="ru-RU"/>
        </a:p>
      </dgm:t>
    </dgm:pt>
    <dgm:pt modelId="{E44ADDEE-C99C-4EF8-BDA5-9A74EFD3BD52}" type="sibTrans" cxnId="{C9AAF192-9D52-47DF-A698-3CA28797D6F6}">
      <dgm:prSet/>
      <dgm:spPr/>
      <dgm:t>
        <a:bodyPr/>
        <a:lstStyle/>
        <a:p>
          <a:endParaRPr lang="ru-RU"/>
        </a:p>
      </dgm:t>
    </dgm:pt>
    <dgm:pt modelId="{F78DE3A1-BA17-4C0C-ADCB-29B66A19944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Планирование, разработка и совершенствование системы управления охраной труда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D76A7825-F952-4E20-8AC8-2EED13ECF5E4}" type="parTrans" cxnId="{3A6851B8-39E8-4BF8-A92A-5268B07A23BF}">
      <dgm:prSet/>
      <dgm:spPr/>
      <dgm:t>
        <a:bodyPr/>
        <a:lstStyle/>
        <a:p>
          <a:endParaRPr lang="ru-RU"/>
        </a:p>
      </dgm:t>
    </dgm:pt>
    <dgm:pt modelId="{E9424E38-F87C-42BB-8F76-D84A7FA99DCA}" type="sibTrans" cxnId="{3A6851B8-39E8-4BF8-A92A-5268B07A23BF}">
      <dgm:prSet/>
      <dgm:spPr/>
      <dgm:t>
        <a:bodyPr/>
        <a:lstStyle/>
        <a:p>
          <a:endParaRPr lang="ru-RU"/>
        </a:p>
      </dgm:t>
    </dgm:pt>
    <dgm:pt modelId="{4984DD3B-DDD7-4172-AFE6-B1722F176384}" type="pres">
      <dgm:prSet presAssocID="{B23B806A-D0D9-4564-8A44-CD64FA7C4ED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828B25-521E-4556-A339-302149D099BC}" type="pres">
      <dgm:prSet presAssocID="{B23B806A-D0D9-4564-8A44-CD64FA7C4ED3}" presName="arrow" presStyleLbl="bgShp" presStyleIdx="0" presStyleCnt="1" custScaleX="115670"/>
      <dgm:spPr/>
    </dgm:pt>
    <dgm:pt modelId="{39B71181-EE15-4DCD-8465-D832D277CFFA}" type="pres">
      <dgm:prSet presAssocID="{B23B806A-D0D9-4564-8A44-CD64FA7C4ED3}" presName="linearProcess" presStyleCnt="0"/>
      <dgm:spPr/>
    </dgm:pt>
    <dgm:pt modelId="{9FE4D00F-C7C1-459F-BB45-9EE1069A27BB}" type="pres">
      <dgm:prSet presAssocID="{65377A62-AB65-419E-B474-7490CF4C3882}" presName="textNode" presStyleLbl="node1" presStyleIdx="0" presStyleCnt="3" custScaleX="56946" custScaleY="170000" custLinFactX="-4819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83702-BF72-45CE-8805-BB9ACD7C9F27}" type="pres">
      <dgm:prSet presAssocID="{A6E7E6E8-8250-4DED-A795-8049777EBB4A}" presName="sibTrans" presStyleCnt="0"/>
      <dgm:spPr/>
    </dgm:pt>
    <dgm:pt modelId="{FEDC786A-57B3-4992-A03D-60F1EF5CC911}" type="pres">
      <dgm:prSet presAssocID="{AA323A81-BC82-49C0-AAD0-68492719C597}" presName="textNode" presStyleLbl="node1" presStyleIdx="1" presStyleCnt="3" custScaleX="54049" custScaleY="170000" custLinFactNeighborX="-5648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92F59-7353-4D7C-8345-6CE90AED2325}" type="pres">
      <dgm:prSet presAssocID="{E44ADDEE-C99C-4EF8-BDA5-9A74EFD3BD52}" presName="sibTrans" presStyleCnt="0"/>
      <dgm:spPr/>
    </dgm:pt>
    <dgm:pt modelId="{88C6ABEB-1982-4956-8826-C92376B29D01}" type="pres">
      <dgm:prSet presAssocID="{F78DE3A1-BA17-4C0C-ADCB-29B66A19944B}" presName="textNode" presStyleLbl="node1" presStyleIdx="2" presStyleCnt="3" custScaleX="62649" custScaleY="170000" custLinFactNeighborX="-1884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AAF192-9D52-47DF-A698-3CA28797D6F6}" srcId="{B23B806A-D0D9-4564-8A44-CD64FA7C4ED3}" destId="{AA323A81-BC82-49C0-AAD0-68492719C597}" srcOrd="1" destOrd="0" parTransId="{7395805F-D26B-46D5-91EE-4B3827A36F04}" sibTransId="{E44ADDEE-C99C-4EF8-BDA5-9A74EFD3BD52}"/>
    <dgm:cxn modelId="{3A6851B8-39E8-4BF8-A92A-5268B07A23BF}" srcId="{B23B806A-D0D9-4564-8A44-CD64FA7C4ED3}" destId="{F78DE3A1-BA17-4C0C-ADCB-29B66A19944B}" srcOrd="2" destOrd="0" parTransId="{D76A7825-F952-4E20-8AC8-2EED13ECF5E4}" sibTransId="{E9424E38-F87C-42BB-8F76-D84A7FA99DCA}"/>
    <dgm:cxn modelId="{44169201-D7B0-4513-8A85-BDDFF1CC82A0}" type="presOf" srcId="{65377A62-AB65-419E-B474-7490CF4C3882}" destId="{9FE4D00F-C7C1-459F-BB45-9EE1069A27BB}" srcOrd="0" destOrd="0" presId="urn:microsoft.com/office/officeart/2005/8/layout/hProcess9"/>
    <dgm:cxn modelId="{3B77E4B7-B33B-498C-9A10-3F30B9468A28}" type="presOf" srcId="{F78DE3A1-BA17-4C0C-ADCB-29B66A19944B}" destId="{88C6ABEB-1982-4956-8826-C92376B29D01}" srcOrd="0" destOrd="0" presId="urn:microsoft.com/office/officeart/2005/8/layout/hProcess9"/>
    <dgm:cxn modelId="{4FA62F55-90DD-4F9D-AF73-803423678717}" type="presOf" srcId="{AA323A81-BC82-49C0-AAD0-68492719C597}" destId="{FEDC786A-57B3-4992-A03D-60F1EF5CC911}" srcOrd="0" destOrd="0" presId="urn:microsoft.com/office/officeart/2005/8/layout/hProcess9"/>
    <dgm:cxn modelId="{AAD962C1-0BF9-4371-B94E-306653B6A844}" type="presOf" srcId="{B23B806A-D0D9-4564-8A44-CD64FA7C4ED3}" destId="{4984DD3B-DDD7-4172-AFE6-B1722F176384}" srcOrd="0" destOrd="0" presId="urn:microsoft.com/office/officeart/2005/8/layout/hProcess9"/>
    <dgm:cxn modelId="{1D5DF75D-ECCB-420B-88F4-AD23483E12D3}" srcId="{B23B806A-D0D9-4564-8A44-CD64FA7C4ED3}" destId="{65377A62-AB65-419E-B474-7490CF4C3882}" srcOrd="0" destOrd="0" parTransId="{177ED061-88EF-44E5-BAAF-F739734D6089}" sibTransId="{A6E7E6E8-8250-4DED-A795-8049777EBB4A}"/>
    <dgm:cxn modelId="{F7C4D561-C408-4DFD-A6C7-300BC7D54114}" type="presParOf" srcId="{4984DD3B-DDD7-4172-AFE6-B1722F176384}" destId="{C6828B25-521E-4556-A339-302149D099BC}" srcOrd="0" destOrd="0" presId="urn:microsoft.com/office/officeart/2005/8/layout/hProcess9"/>
    <dgm:cxn modelId="{EF06EFA0-5AFD-4809-BA98-4FD30D9A55CB}" type="presParOf" srcId="{4984DD3B-DDD7-4172-AFE6-B1722F176384}" destId="{39B71181-EE15-4DCD-8465-D832D277CFFA}" srcOrd="1" destOrd="0" presId="urn:microsoft.com/office/officeart/2005/8/layout/hProcess9"/>
    <dgm:cxn modelId="{C927EBA7-269A-4972-A9BA-519CA826E688}" type="presParOf" srcId="{39B71181-EE15-4DCD-8465-D832D277CFFA}" destId="{9FE4D00F-C7C1-459F-BB45-9EE1069A27BB}" srcOrd="0" destOrd="0" presId="urn:microsoft.com/office/officeart/2005/8/layout/hProcess9"/>
    <dgm:cxn modelId="{55D24AD1-412A-420C-B83A-3EA0CB554841}" type="presParOf" srcId="{39B71181-EE15-4DCD-8465-D832D277CFFA}" destId="{DE283702-BF72-45CE-8805-BB9ACD7C9F27}" srcOrd="1" destOrd="0" presId="urn:microsoft.com/office/officeart/2005/8/layout/hProcess9"/>
    <dgm:cxn modelId="{E90F2908-706E-432E-BFF9-7A9AE05A55EF}" type="presParOf" srcId="{39B71181-EE15-4DCD-8465-D832D277CFFA}" destId="{FEDC786A-57B3-4992-A03D-60F1EF5CC911}" srcOrd="2" destOrd="0" presId="urn:microsoft.com/office/officeart/2005/8/layout/hProcess9"/>
    <dgm:cxn modelId="{F153CCC4-F7E3-4B40-B564-D3CDC5988497}" type="presParOf" srcId="{39B71181-EE15-4DCD-8465-D832D277CFFA}" destId="{2E392F59-7353-4D7C-8345-6CE90AED2325}" srcOrd="3" destOrd="0" presId="urn:microsoft.com/office/officeart/2005/8/layout/hProcess9"/>
    <dgm:cxn modelId="{D7B97CDA-C8C8-44A4-BF80-FB16F75AE132}" type="presParOf" srcId="{39B71181-EE15-4DCD-8465-D832D277CFFA}" destId="{88C6ABEB-1982-4956-8826-C92376B29D0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4076EF-DB2A-4852-9765-CD4E2B2AE074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C04ABB8C-C2A4-4096-96F3-F36876C745C9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расчет скидок (надбавок) к страховому тарифу на обязательное социальное страхование от несчастных случаев на производстве и профессиональных заболеваний</a:t>
          </a:r>
          <a:endParaRPr lang="ru-RU" sz="1800" dirty="0"/>
        </a:p>
      </dgm:t>
    </dgm:pt>
    <dgm:pt modelId="{F8269D25-7BA0-4D3A-BF46-D3C2A23122B3}" type="parTrans" cxnId="{AFD09B7C-FD7C-46BB-B8FA-6F6BA8ABDE22}">
      <dgm:prSet/>
      <dgm:spPr/>
      <dgm:t>
        <a:bodyPr/>
        <a:lstStyle/>
        <a:p>
          <a:endParaRPr lang="ru-RU"/>
        </a:p>
      </dgm:t>
    </dgm:pt>
    <dgm:pt modelId="{986D1367-B9BE-415E-957E-F8BCEB9292A8}" type="sibTrans" cxnId="{AFD09B7C-FD7C-46BB-B8FA-6F6BA8ABDE22}">
      <dgm:prSet/>
      <dgm:spPr/>
      <dgm:t>
        <a:bodyPr/>
        <a:lstStyle/>
        <a:p>
          <a:endParaRPr lang="ru-RU" dirty="0"/>
        </a:p>
      </dgm:t>
    </dgm:pt>
    <dgm:pt modelId="{D403FE03-6EB8-41E1-A8FB-3BAA2A04E14A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решение вопроса о связи возникших у работников заболеваний с воздействием на работников на их рабочих местах вредных и (или) опасных производственных факторов, а также расследование несчастных случаев на производстве и профессиональных заболеваний</a:t>
          </a:r>
          <a:endParaRPr lang="ru-RU" sz="1800" dirty="0"/>
        </a:p>
      </dgm:t>
    </dgm:pt>
    <dgm:pt modelId="{5F0ADFC7-1FC0-44D4-990A-1539F0F5B384}" type="parTrans" cxnId="{3A84BEE1-1539-40E8-AF05-D39EF928C1F5}">
      <dgm:prSet/>
      <dgm:spPr/>
      <dgm:t>
        <a:bodyPr/>
        <a:lstStyle/>
        <a:p>
          <a:endParaRPr lang="ru-RU"/>
        </a:p>
      </dgm:t>
    </dgm:pt>
    <dgm:pt modelId="{902C56C2-AB55-47AA-8332-1D13947A2D73}" type="sibTrans" cxnId="{3A84BEE1-1539-40E8-AF05-D39EF928C1F5}">
      <dgm:prSet/>
      <dgm:spPr/>
      <dgm:t>
        <a:bodyPr/>
        <a:lstStyle/>
        <a:p>
          <a:endParaRPr lang="ru-RU" dirty="0"/>
        </a:p>
      </dgm:t>
    </dgm:pt>
    <dgm:pt modelId="{38951CBD-FBC0-4B9E-BEF0-E93CACBCBB8D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принятие решения об установлении предусмотренных трудовым законодательством ограничений для отдельных категорий работников</a:t>
          </a:r>
          <a:endParaRPr lang="ru-RU" sz="1800" dirty="0"/>
        </a:p>
      </dgm:t>
    </dgm:pt>
    <dgm:pt modelId="{42C66B11-B704-4F3D-86EF-36C0EC647CD2}" type="parTrans" cxnId="{EA30B5F1-E6BB-42F3-BD09-5BE13693B013}">
      <dgm:prSet/>
      <dgm:spPr/>
      <dgm:t>
        <a:bodyPr/>
        <a:lstStyle/>
        <a:p>
          <a:endParaRPr lang="ru-RU"/>
        </a:p>
      </dgm:t>
    </dgm:pt>
    <dgm:pt modelId="{D279FC2D-EC01-4B55-9959-A8B64896D1E4}" type="sibTrans" cxnId="{EA30B5F1-E6BB-42F3-BD09-5BE13693B013}">
      <dgm:prSet/>
      <dgm:spPr/>
      <dgm:t>
        <a:bodyPr/>
        <a:lstStyle/>
        <a:p>
          <a:endParaRPr lang="ru-RU" dirty="0"/>
        </a:p>
      </dgm:t>
    </dgm:pt>
    <dgm:pt modelId="{D0CA400A-9FAB-41FA-8DD6-987035091BEC}">
      <dgm:prSet phldrT="[Текст]"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оценка уровней профессиональных рисков</a:t>
          </a:r>
          <a:endParaRPr lang="ru-RU" sz="1800" dirty="0"/>
        </a:p>
      </dgm:t>
    </dgm:pt>
    <dgm:pt modelId="{62DE1F10-5D13-4A9E-87D1-3D7235D66E8D}" type="parTrans" cxnId="{AA0751F2-54C7-4F03-94A8-DD1F25170720}">
      <dgm:prSet/>
      <dgm:spPr/>
      <dgm:t>
        <a:bodyPr/>
        <a:lstStyle/>
        <a:p>
          <a:endParaRPr lang="ru-RU"/>
        </a:p>
      </dgm:t>
    </dgm:pt>
    <dgm:pt modelId="{1830B4F9-02AF-4B4C-92FC-94121040983A}" type="sibTrans" cxnId="{AA0751F2-54C7-4F03-94A8-DD1F25170720}">
      <dgm:prSet/>
      <dgm:spPr/>
      <dgm:t>
        <a:bodyPr/>
        <a:lstStyle/>
        <a:p>
          <a:endParaRPr lang="ru-RU"/>
        </a:p>
      </dgm:t>
    </dgm:pt>
    <dgm:pt modelId="{5B0A79A4-0339-4440-94D1-122836D287A8}">
      <dgm:prSet custT="1"/>
      <dgm:spPr/>
      <dgm:t>
        <a:bodyPr/>
        <a:lstStyle/>
        <a:p>
          <a:r>
            <a:rPr lang="ru-RU" sz="1800" dirty="0" smtClean="0">
              <a:cs typeface="Times New Roman" pitchFamily="18" charset="0"/>
            </a:rPr>
            <a:t>установление дополнительного тарифа страховых взносов в Пенсионный фонд Российской Федерации </a:t>
          </a:r>
          <a:endParaRPr lang="ru-RU" sz="1800" dirty="0"/>
        </a:p>
      </dgm:t>
    </dgm:pt>
    <dgm:pt modelId="{5BFC2525-BE60-45D0-B954-BD8E37C24ED1}" type="parTrans" cxnId="{5E0AFD63-61C3-45C5-930F-DC914EBB0B9D}">
      <dgm:prSet/>
      <dgm:spPr/>
      <dgm:t>
        <a:bodyPr/>
        <a:lstStyle/>
        <a:p>
          <a:endParaRPr lang="ru-RU"/>
        </a:p>
      </dgm:t>
    </dgm:pt>
    <dgm:pt modelId="{909F024E-2EE7-47B0-B165-12D013BDEFB5}" type="sibTrans" cxnId="{5E0AFD63-61C3-45C5-930F-DC914EBB0B9D}">
      <dgm:prSet/>
      <dgm:spPr/>
      <dgm:t>
        <a:bodyPr/>
        <a:lstStyle/>
        <a:p>
          <a:endParaRPr lang="ru-RU" dirty="0"/>
        </a:p>
      </dgm:t>
    </dgm:pt>
    <dgm:pt modelId="{A8540D6B-26B5-4902-8506-9CF4BF623EC0}" type="pres">
      <dgm:prSet presAssocID="{7A4076EF-DB2A-4852-9765-CD4E2B2AE074}" presName="linearFlow" presStyleCnt="0">
        <dgm:presLayoutVars>
          <dgm:resizeHandles val="exact"/>
        </dgm:presLayoutVars>
      </dgm:prSet>
      <dgm:spPr/>
    </dgm:pt>
    <dgm:pt modelId="{B3F7113B-3EB1-4724-9B45-66C6BF75FD0A}" type="pres">
      <dgm:prSet presAssocID="{5B0A79A4-0339-4440-94D1-122836D287A8}" presName="node" presStyleLbl="node1" presStyleIdx="0" presStyleCnt="5" custScaleX="312439" custScaleY="126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888AE-D0FB-4AAE-9EF2-6C31860D0AAE}" type="pres">
      <dgm:prSet presAssocID="{909F024E-2EE7-47B0-B165-12D013BDEFB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8A666E7-6571-4D39-AA0A-612229AF3CDC}" type="pres">
      <dgm:prSet presAssocID="{909F024E-2EE7-47B0-B165-12D013BDEFB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8F80A35-D7CC-42ED-9277-7C277A55D431}" type="pres">
      <dgm:prSet presAssocID="{C04ABB8C-C2A4-4096-96F3-F36876C745C9}" presName="node" presStyleLbl="node1" presStyleIdx="1" presStyleCnt="5" custScaleX="312439" custScaleY="127168" custLinFactNeighborX="0" custLinFactNeighborY="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F6683-7219-44DB-9EA4-421441F4F4A8}" type="pres">
      <dgm:prSet presAssocID="{986D1367-B9BE-415E-957E-F8BCEB9292A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D4150E6E-919F-441C-ADF5-EE2423FE2823}" type="pres">
      <dgm:prSet presAssocID="{986D1367-B9BE-415E-957E-F8BCEB9292A8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71C22AC-DAE2-472A-AAD3-1B7AFBB91EB8}" type="pres">
      <dgm:prSet presAssocID="{D403FE03-6EB8-41E1-A8FB-3BAA2A04E14A}" presName="node" presStyleLbl="node1" presStyleIdx="2" presStyleCnt="5" custScaleX="312439" custScaleY="196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9DD7A-F3D8-421C-A5A0-90D6A1FAD5A5}" type="pres">
      <dgm:prSet presAssocID="{902C56C2-AB55-47AA-8332-1D13947A2D7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19F34EC-C5E3-4690-B4F5-B9B3E011016C}" type="pres">
      <dgm:prSet presAssocID="{902C56C2-AB55-47AA-8332-1D13947A2D7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9391BBF-E95D-4383-A880-57B6C31422D3}" type="pres">
      <dgm:prSet presAssocID="{38951CBD-FBC0-4B9E-BEF0-E93CACBCBB8D}" presName="node" presStyleLbl="node1" presStyleIdx="3" presStyleCnt="5" custScaleX="312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C18D8-097D-4410-8081-A24B817A10EC}" type="pres">
      <dgm:prSet presAssocID="{D279FC2D-EC01-4B55-9959-A8B64896D1E4}" presName="sibTrans" presStyleLbl="sibTrans2D1" presStyleIdx="3" presStyleCnt="4"/>
      <dgm:spPr/>
      <dgm:t>
        <a:bodyPr/>
        <a:lstStyle/>
        <a:p>
          <a:endParaRPr lang="ru-RU"/>
        </a:p>
      </dgm:t>
    </dgm:pt>
    <dgm:pt modelId="{DAA73AB8-27E5-41B5-94F6-CD41F814594C}" type="pres">
      <dgm:prSet presAssocID="{D279FC2D-EC01-4B55-9959-A8B64896D1E4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61F7DD1-59A8-430A-8E01-143B80D9FBE5}" type="pres">
      <dgm:prSet presAssocID="{D0CA400A-9FAB-41FA-8DD6-987035091BEC}" presName="node" presStyleLbl="node1" presStyleIdx="4" presStyleCnt="5" custScaleX="312439" custLinFactNeighborY="18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86E524-41BF-42E2-8ED7-196378647DAF}" type="presOf" srcId="{D279FC2D-EC01-4B55-9959-A8B64896D1E4}" destId="{8A8C18D8-097D-4410-8081-A24B817A10EC}" srcOrd="0" destOrd="0" presId="urn:microsoft.com/office/officeart/2005/8/layout/process2"/>
    <dgm:cxn modelId="{AA0751F2-54C7-4F03-94A8-DD1F25170720}" srcId="{7A4076EF-DB2A-4852-9765-CD4E2B2AE074}" destId="{D0CA400A-9FAB-41FA-8DD6-987035091BEC}" srcOrd="4" destOrd="0" parTransId="{62DE1F10-5D13-4A9E-87D1-3D7235D66E8D}" sibTransId="{1830B4F9-02AF-4B4C-92FC-94121040983A}"/>
    <dgm:cxn modelId="{38B18DAC-B701-41D3-9F7E-F70B45E51401}" type="presOf" srcId="{909F024E-2EE7-47B0-B165-12D013BDEFB5}" destId="{A64888AE-D0FB-4AAE-9EF2-6C31860D0AAE}" srcOrd="0" destOrd="0" presId="urn:microsoft.com/office/officeart/2005/8/layout/process2"/>
    <dgm:cxn modelId="{5E0AFD63-61C3-45C5-930F-DC914EBB0B9D}" srcId="{7A4076EF-DB2A-4852-9765-CD4E2B2AE074}" destId="{5B0A79A4-0339-4440-94D1-122836D287A8}" srcOrd="0" destOrd="0" parTransId="{5BFC2525-BE60-45D0-B954-BD8E37C24ED1}" sibTransId="{909F024E-2EE7-47B0-B165-12D013BDEFB5}"/>
    <dgm:cxn modelId="{D1CF8D11-A8ED-4059-992C-BFA29E3A0E19}" type="presOf" srcId="{7A4076EF-DB2A-4852-9765-CD4E2B2AE074}" destId="{A8540D6B-26B5-4902-8506-9CF4BF623EC0}" srcOrd="0" destOrd="0" presId="urn:microsoft.com/office/officeart/2005/8/layout/process2"/>
    <dgm:cxn modelId="{15809516-EC33-4B53-8A9F-FC0998AE27A9}" type="presOf" srcId="{909F024E-2EE7-47B0-B165-12D013BDEFB5}" destId="{B8A666E7-6571-4D39-AA0A-612229AF3CDC}" srcOrd="1" destOrd="0" presId="urn:microsoft.com/office/officeart/2005/8/layout/process2"/>
    <dgm:cxn modelId="{8090252D-AE56-4C1D-93B4-AEC80E26B36F}" type="presOf" srcId="{986D1367-B9BE-415E-957E-F8BCEB9292A8}" destId="{377F6683-7219-44DB-9EA4-421441F4F4A8}" srcOrd="0" destOrd="0" presId="urn:microsoft.com/office/officeart/2005/8/layout/process2"/>
    <dgm:cxn modelId="{567740CC-49AD-42AC-B1C1-F10C3C7D00CD}" type="presOf" srcId="{5B0A79A4-0339-4440-94D1-122836D287A8}" destId="{B3F7113B-3EB1-4724-9B45-66C6BF75FD0A}" srcOrd="0" destOrd="0" presId="urn:microsoft.com/office/officeart/2005/8/layout/process2"/>
    <dgm:cxn modelId="{3A84BEE1-1539-40E8-AF05-D39EF928C1F5}" srcId="{7A4076EF-DB2A-4852-9765-CD4E2B2AE074}" destId="{D403FE03-6EB8-41E1-A8FB-3BAA2A04E14A}" srcOrd="2" destOrd="0" parTransId="{5F0ADFC7-1FC0-44D4-990A-1539F0F5B384}" sibTransId="{902C56C2-AB55-47AA-8332-1D13947A2D73}"/>
    <dgm:cxn modelId="{EA30B5F1-E6BB-42F3-BD09-5BE13693B013}" srcId="{7A4076EF-DB2A-4852-9765-CD4E2B2AE074}" destId="{38951CBD-FBC0-4B9E-BEF0-E93CACBCBB8D}" srcOrd="3" destOrd="0" parTransId="{42C66B11-B704-4F3D-86EF-36C0EC647CD2}" sibTransId="{D279FC2D-EC01-4B55-9959-A8B64896D1E4}"/>
    <dgm:cxn modelId="{AFD09B7C-FD7C-46BB-B8FA-6F6BA8ABDE22}" srcId="{7A4076EF-DB2A-4852-9765-CD4E2B2AE074}" destId="{C04ABB8C-C2A4-4096-96F3-F36876C745C9}" srcOrd="1" destOrd="0" parTransId="{F8269D25-7BA0-4D3A-BF46-D3C2A23122B3}" sibTransId="{986D1367-B9BE-415E-957E-F8BCEB9292A8}"/>
    <dgm:cxn modelId="{9C9012CE-8400-4B17-A5C3-EE80778AC6C6}" type="presOf" srcId="{D279FC2D-EC01-4B55-9959-A8B64896D1E4}" destId="{DAA73AB8-27E5-41B5-94F6-CD41F814594C}" srcOrd="1" destOrd="0" presId="urn:microsoft.com/office/officeart/2005/8/layout/process2"/>
    <dgm:cxn modelId="{A443B129-F8CE-4FE6-83B6-8E929B8F177A}" type="presOf" srcId="{38951CBD-FBC0-4B9E-BEF0-E93CACBCBB8D}" destId="{59391BBF-E95D-4383-A880-57B6C31422D3}" srcOrd="0" destOrd="0" presId="urn:microsoft.com/office/officeart/2005/8/layout/process2"/>
    <dgm:cxn modelId="{DC35C6FF-E31C-49EA-B5EE-659C820F4CD5}" type="presOf" srcId="{902C56C2-AB55-47AA-8332-1D13947A2D73}" destId="{6FA9DD7A-F3D8-421C-A5A0-90D6A1FAD5A5}" srcOrd="0" destOrd="0" presId="urn:microsoft.com/office/officeart/2005/8/layout/process2"/>
    <dgm:cxn modelId="{FA1E9D6D-EC14-44D5-B60C-3AB1317E1990}" type="presOf" srcId="{D403FE03-6EB8-41E1-A8FB-3BAA2A04E14A}" destId="{E71C22AC-DAE2-472A-AAD3-1B7AFBB91EB8}" srcOrd="0" destOrd="0" presId="urn:microsoft.com/office/officeart/2005/8/layout/process2"/>
    <dgm:cxn modelId="{CCB1DBF6-32DF-4705-88BE-7EE4E0088867}" type="presOf" srcId="{986D1367-B9BE-415E-957E-F8BCEB9292A8}" destId="{D4150E6E-919F-441C-ADF5-EE2423FE2823}" srcOrd="1" destOrd="0" presId="urn:microsoft.com/office/officeart/2005/8/layout/process2"/>
    <dgm:cxn modelId="{4335B039-7E48-40D5-9217-B47730F84C51}" type="presOf" srcId="{D0CA400A-9FAB-41FA-8DD6-987035091BEC}" destId="{361F7DD1-59A8-430A-8E01-143B80D9FBE5}" srcOrd="0" destOrd="0" presId="urn:microsoft.com/office/officeart/2005/8/layout/process2"/>
    <dgm:cxn modelId="{8951375E-2BE1-43E5-844E-FCBC10102903}" type="presOf" srcId="{C04ABB8C-C2A4-4096-96F3-F36876C745C9}" destId="{E8F80A35-D7CC-42ED-9277-7C277A55D431}" srcOrd="0" destOrd="0" presId="urn:microsoft.com/office/officeart/2005/8/layout/process2"/>
    <dgm:cxn modelId="{D0D1798F-32E1-44C8-BA15-568AE3E25E85}" type="presOf" srcId="{902C56C2-AB55-47AA-8332-1D13947A2D73}" destId="{919F34EC-C5E3-4690-B4F5-B9B3E011016C}" srcOrd="1" destOrd="0" presId="urn:microsoft.com/office/officeart/2005/8/layout/process2"/>
    <dgm:cxn modelId="{B33F2D57-A36E-4C1E-81A6-2B43F50EA880}" type="presParOf" srcId="{A8540D6B-26B5-4902-8506-9CF4BF623EC0}" destId="{B3F7113B-3EB1-4724-9B45-66C6BF75FD0A}" srcOrd="0" destOrd="0" presId="urn:microsoft.com/office/officeart/2005/8/layout/process2"/>
    <dgm:cxn modelId="{FE0687FF-193A-48FA-90FF-922DF61687AF}" type="presParOf" srcId="{A8540D6B-26B5-4902-8506-9CF4BF623EC0}" destId="{A64888AE-D0FB-4AAE-9EF2-6C31860D0AAE}" srcOrd="1" destOrd="0" presId="urn:microsoft.com/office/officeart/2005/8/layout/process2"/>
    <dgm:cxn modelId="{CAAA9DF2-3DC0-4178-8D3C-B6A7B1BCBA14}" type="presParOf" srcId="{A64888AE-D0FB-4AAE-9EF2-6C31860D0AAE}" destId="{B8A666E7-6571-4D39-AA0A-612229AF3CDC}" srcOrd="0" destOrd="0" presId="urn:microsoft.com/office/officeart/2005/8/layout/process2"/>
    <dgm:cxn modelId="{56504D8A-6A94-4125-88A1-EF1E4EAF1096}" type="presParOf" srcId="{A8540D6B-26B5-4902-8506-9CF4BF623EC0}" destId="{E8F80A35-D7CC-42ED-9277-7C277A55D431}" srcOrd="2" destOrd="0" presId="urn:microsoft.com/office/officeart/2005/8/layout/process2"/>
    <dgm:cxn modelId="{3D5A1F45-3796-4B45-899F-1F7C3E8D4977}" type="presParOf" srcId="{A8540D6B-26B5-4902-8506-9CF4BF623EC0}" destId="{377F6683-7219-44DB-9EA4-421441F4F4A8}" srcOrd="3" destOrd="0" presId="urn:microsoft.com/office/officeart/2005/8/layout/process2"/>
    <dgm:cxn modelId="{20DEA6A9-3C4E-4B4E-9078-2C6BBE854C6C}" type="presParOf" srcId="{377F6683-7219-44DB-9EA4-421441F4F4A8}" destId="{D4150E6E-919F-441C-ADF5-EE2423FE2823}" srcOrd="0" destOrd="0" presId="urn:microsoft.com/office/officeart/2005/8/layout/process2"/>
    <dgm:cxn modelId="{A3250C73-55E0-49C0-844A-30434D51ABCB}" type="presParOf" srcId="{A8540D6B-26B5-4902-8506-9CF4BF623EC0}" destId="{E71C22AC-DAE2-472A-AAD3-1B7AFBB91EB8}" srcOrd="4" destOrd="0" presId="urn:microsoft.com/office/officeart/2005/8/layout/process2"/>
    <dgm:cxn modelId="{39AF01A8-3F96-44B0-8841-2210CBDC523D}" type="presParOf" srcId="{A8540D6B-26B5-4902-8506-9CF4BF623EC0}" destId="{6FA9DD7A-F3D8-421C-A5A0-90D6A1FAD5A5}" srcOrd="5" destOrd="0" presId="urn:microsoft.com/office/officeart/2005/8/layout/process2"/>
    <dgm:cxn modelId="{28CEE10F-E7E9-4C1E-B444-231370C441C5}" type="presParOf" srcId="{6FA9DD7A-F3D8-421C-A5A0-90D6A1FAD5A5}" destId="{919F34EC-C5E3-4690-B4F5-B9B3E011016C}" srcOrd="0" destOrd="0" presId="urn:microsoft.com/office/officeart/2005/8/layout/process2"/>
    <dgm:cxn modelId="{28899DA2-A3A4-4B6E-BE51-83334D34E7B5}" type="presParOf" srcId="{A8540D6B-26B5-4902-8506-9CF4BF623EC0}" destId="{59391BBF-E95D-4383-A880-57B6C31422D3}" srcOrd="6" destOrd="0" presId="urn:microsoft.com/office/officeart/2005/8/layout/process2"/>
    <dgm:cxn modelId="{0F555493-F4F9-46FB-AB4F-B89B6DDB1A9E}" type="presParOf" srcId="{A8540D6B-26B5-4902-8506-9CF4BF623EC0}" destId="{8A8C18D8-097D-4410-8081-A24B817A10EC}" srcOrd="7" destOrd="0" presId="urn:microsoft.com/office/officeart/2005/8/layout/process2"/>
    <dgm:cxn modelId="{761D5E1F-D3C8-4702-A708-E0746C4D90EB}" type="presParOf" srcId="{8A8C18D8-097D-4410-8081-A24B817A10EC}" destId="{DAA73AB8-27E5-41B5-94F6-CD41F814594C}" srcOrd="0" destOrd="0" presId="urn:microsoft.com/office/officeart/2005/8/layout/process2"/>
    <dgm:cxn modelId="{DAEAF938-F31D-46AA-B7E5-D21989226EC2}" type="presParOf" srcId="{A8540D6B-26B5-4902-8506-9CF4BF623EC0}" destId="{361F7DD1-59A8-430A-8E01-143B80D9FBE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08890B-A85E-42DE-ABA6-0A8067485A3E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72E9BE9-04BD-46C6-ABEB-7749864934D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ПОВЫШЕНИЕ УРОВНЯ ЗАЩИТЫ РАБОТНИКОВ ПУТЕМ ЗАКРЕПЛЕНИЯ МИНИМАЛЬНЫХ ОБЪЕМОВ ГАРАНТИЙ И КОМПЕНСАЦИЙ В ТРУДОВОМ КОДЕКСЕ РОССИЙСКОЙ ФЕДЕРАЦИИ</a:t>
          </a:r>
          <a:endParaRPr lang="ru-RU" dirty="0" smtClean="0"/>
        </a:p>
        <a:p>
          <a:endParaRPr lang="ru-RU" dirty="0"/>
        </a:p>
      </dgm:t>
    </dgm:pt>
    <dgm:pt modelId="{847D592C-DF84-4402-891B-6C55FBADEAC9}" type="parTrans" cxnId="{7011F16B-9F2A-4DB2-9D2D-BC41C6232AA3}">
      <dgm:prSet/>
      <dgm:spPr/>
      <dgm:t>
        <a:bodyPr/>
        <a:lstStyle/>
        <a:p>
          <a:endParaRPr lang="ru-RU"/>
        </a:p>
      </dgm:t>
    </dgm:pt>
    <dgm:pt modelId="{7D6E8154-6D94-4159-8260-3E410E61402A}" type="sibTrans" cxnId="{7011F16B-9F2A-4DB2-9D2D-BC41C6232AA3}">
      <dgm:prSet/>
      <dgm:spPr/>
      <dgm:t>
        <a:bodyPr/>
        <a:lstStyle/>
        <a:p>
          <a:endParaRPr lang="ru-RU"/>
        </a:p>
      </dgm:t>
    </dgm:pt>
    <dgm:pt modelId="{27B6476F-A067-49A1-A7A2-86FA3785F102}">
      <dgm:prSet phldrT="[Текст]"/>
      <dgm:spPr/>
      <dgm:t>
        <a:bodyPr/>
        <a:lstStyle/>
        <a:p>
          <a:r>
            <a:rPr lang="ru-RU" b="1" dirty="0" smtClean="0"/>
            <a:t>ПОВЫШЕНИЕ УРОВНЯ ЗАЩИТЫ ПРАВ РАБОТНИКОВ ЗА СЧЕТ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b="1" dirty="0" smtClean="0"/>
            <a:t> ДЕЯТЕЛЬНОСТИ СОЦИАЛЬНЫХ ПАРТНЕРОВ В РАМКАХ ОТРАСЛЕВЫХ И КОЛЛЕКТИВНЫХ ПЕРЕГОВОРОВ</a:t>
          </a:r>
        </a:p>
      </dgm:t>
    </dgm:pt>
    <dgm:pt modelId="{52040383-70F3-4FAA-99EF-AA51F1DA7350}" type="parTrans" cxnId="{8F502234-43A5-4210-AF4B-A7DA6723F9A2}">
      <dgm:prSet/>
      <dgm:spPr/>
      <dgm:t>
        <a:bodyPr/>
        <a:lstStyle/>
        <a:p>
          <a:endParaRPr lang="ru-RU"/>
        </a:p>
      </dgm:t>
    </dgm:pt>
    <dgm:pt modelId="{0FC3E33B-7DC2-4F53-B80C-235E314A394E}" type="sibTrans" cxnId="{8F502234-43A5-4210-AF4B-A7DA6723F9A2}">
      <dgm:prSet/>
      <dgm:spPr/>
      <dgm:t>
        <a:bodyPr/>
        <a:lstStyle/>
        <a:p>
          <a:endParaRPr lang="ru-RU"/>
        </a:p>
      </dgm:t>
    </dgm:pt>
    <dgm:pt modelId="{DDBD80BA-BC8A-47B6-9BA7-6FDC283C1EE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ПОПРАВКИ В ТРУДОВОЙ КОДЕКС РОССИЙСКОЙ ФЕДЕРАЦИИ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dirty="0" smtClean="0"/>
        </a:p>
      </dgm:t>
    </dgm:pt>
    <dgm:pt modelId="{4E16470B-1AB8-4068-9F35-BD01BE855239}" type="parTrans" cxnId="{48F88F20-022F-4466-BE4A-070845C14B96}">
      <dgm:prSet/>
      <dgm:spPr/>
      <dgm:t>
        <a:bodyPr/>
        <a:lstStyle/>
        <a:p>
          <a:endParaRPr lang="ru-RU"/>
        </a:p>
      </dgm:t>
    </dgm:pt>
    <dgm:pt modelId="{73E2C17A-BD34-4AF5-94D2-1BBDAB10FC60}" type="sibTrans" cxnId="{48F88F20-022F-4466-BE4A-070845C14B96}">
      <dgm:prSet/>
      <dgm:spPr/>
      <dgm:t>
        <a:bodyPr/>
        <a:lstStyle/>
        <a:p>
          <a:endParaRPr lang="ru-RU"/>
        </a:p>
      </dgm:t>
    </dgm:pt>
    <dgm:pt modelId="{CE3E7752-4DD1-4554-B6B3-913FCD9A97C6}" type="pres">
      <dgm:prSet presAssocID="{3408890B-A85E-42DE-ABA6-0A8067485A3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7A2B20-F76F-48B0-A666-0C3F18FCE95A}" type="pres">
      <dgm:prSet presAssocID="{3408890B-A85E-42DE-ABA6-0A8067485A3E}" presName="dummyMaxCanvas" presStyleCnt="0">
        <dgm:presLayoutVars/>
      </dgm:prSet>
      <dgm:spPr/>
    </dgm:pt>
    <dgm:pt modelId="{F5F8F201-7C3D-4F6F-822A-8CB3ED926D5D}" type="pres">
      <dgm:prSet presAssocID="{3408890B-A85E-42DE-ABA6-0A8067485A3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83286-5422-4447-A375-F3175DCB2CC2}" type="pres">
      <dgm:prSet presAssocID="{3408890B-A85E-42DE-ABA6-0A8067485A3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53162-AFE9-42BF-AE50-708B1970C759}" type="pres">
      <dgm:prSet presAssocID="{3408890B-A85E-42DE-ABA6-0A8067485A3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B3F69-7FB1-4FB0-A67C-D967A8463062}" type="pres">
      <dgm:prSet presAssocID="{3408890B-A85E-42DE-ABA6-0A8067485A3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05E03-6A16-4B87-A60A-FF0A1B558D4E}" type="pres">
      <dgm:prSet presAssocID="{3408890B-A85E-42DE-ABA6-0A8067485A3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EF6E7-3EF9-428B-80AF-91E029818399}" type="pres">
      <dgm:prSet presAssocID="{3408890B-A85E-42DE-ABA6-0A8067485A3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218E4-C502-44BA-B6A9-292EBE356550}" type="pres">
      <dgm:prSet presAssocID="{3408890B-A85E-42DE-ABA6-0A8067485A3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F16A01-84FA-4CE6-8F2D-B55092BF6D71}" type="pres">
      <dgm:prSet presAssocID="{3408890B-A85E-42DE-ABA6-0A8067485A3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9481E6-00E1-409B-A9BE-50D7036943EE}" type="presOf" srcId="{DDBD80BA-BC8A-47B6-9BA7-6FDC283C1EED}" destId="{67F16A01-84FA-4CE6-8F2D-B55092BF6D71}" srcOrd="1" destOrd="0" presId="urn:microsoft.com/office/officeart/2005/8/layout/vProcess5"/>
    <dgm:cxn modelId="{7011F16B-9F2A-4DB2-9D2D-BC41C6232AA3}" srcId="{3408890B-A85E-42DE-ABA6-0A8067485A3E}" destId="{E72E9BE9-04BD-46C6-ABEB-7749864934DE}" srcOrd="0" destOrd="0" parTransId="{847D592C-DF84-4402-891B-6C55FBADEAC9}" sibTransId="{7D6E8154-6D94-4159-8260-3E410E61402A}"/>
    <dgm:cxn modelId="{092E743F-A6BA-4C55-8FF5-58964D7083F0}" type="presOf" srcId="{27B6476F-A067-49A1-A7A2-86FA3785F102}" destId="{85C83286-5422-4447-A375-F3175DCB2CC2}" srcOrd="0" destOrd="0" presId="urn:microsoft.com/office/officeart/2005/8/layout/vProcess5"/>
    <dgm:cxn modelId="{FBF78F3A-E81A-49C7-8911-324635ED3382}" type="presOf" srcId="{E72E9BE9-04BD-46C6-ABEB-7749864934DE}" destId="{F5F8F201-7C3D-4F6F-822A-8CB3ED926D5D}" srcOrd="0" destOrd="0" presId="urn:microsoft.com/office/officeart/2005/8/layout/vProcess5"/>
    <dgm:cxn modelId="{0FE3BD20-8547-4D53-A687-6316B9D4868F}" type="presOf" srcId="{E72E9BE9-04BD-46C6-ABEB-7749864934DE}" destId="{409EF6E7-3EF9-428B-80AF-91E029818399}" srcOrd="1" destOrd="0" presId="urn:microsoft.com/office/officeart/2005/8/layout/vProcess5"/>
    <dgm:cxn modelId="{0A7F856D-D1D6-4977-A10F-8DBFCEB9CFDF}" type="presOf" srcId="{DDBD80BA-BC8A-47B6-9BA7-6FDC283C1EED}" destId="{2FA53162-AFE9-42BF-AE50-708B1970C759}" srcOrd="0" destOrd="0" presId="urn:microsoft.com/office/officeart/2005/8/layout/vProcess5"/>
    <dgm:cxn modelId="{48F88F20-022F-4466-BE4A-070845C14B96}" srcId="{3408890B-A85E-42DE-ABA6-0A8067485A3E}" destId="{DDBD80BA-BC8A-47B6-9BA7-6FDC283C1EED}" srcOrd="2" destOrd="0" parTransId="{4E16470B-1AB8-4068-9F35-BD01BE855239}" sibTransId="{73E2C17A-BD34-4AF5-94D2-1BBDAB10FC60}"/>
    <dgm:cxn modelId="{4A92F49D-ED78-4E21-9EB7-0F293CE9CAF8}" type="presOf" srcId="{3408890B-A85E-42DE-ABA6-0A8067485A3E}" destId="{CE3E7752-4DD1-4554-B6B3-913FCD9A97C6}" srcOrd="0" destOrd="0" presId="urn:microsoft.com/office/officeart/2005/8/layout/vProcess5"/>
    <dgm:cxn modelId="{DDC2B137-E2F2-497D-ADC0-A6735B9D2E93}" type="presOf" srcId="{27B6476F-A067-49A1-A7A2-86FA3785F102}" destId="{F7B218E4-C502-44BA-B6A9-292EBE356550}" srcOrd="1" destOrd="0" presId="urn:microsoft.com/office/officeart/2005/8/layout/vProcess5"/>
    <dgm:cxn modelId="{8F502234-43A5-4210-AF4B-A7DA6723F9A2}" srcId="{3408890B-A85E-42DE-ABA6-0A8067485A3E}" destId="{27B6476F-A067-49A1-A7A2-86FA3785F102}" srcOrd="1" destOrd="0" parTransId="{52040383-70F3-4FAA-99EF-AA51F1DA7350}" sibTransId="{0FC3E33B-7DC2-4F53-B80C-235E314A394E}"/>
    <dgm:cxn modelId="{FEBDEC89-4BEC-4430-932B-73AAA5034517}" type="presOf" srcId="{7D6E8154-6D94-4159-8260-3E410E61402A}" destId="{9CFB3F69-7FB1-4FB0-A67C-D967A8463062}" srcOrd="0" destOrd="0" presId="urn:microsoft.com/office/officeart/2005/8/layout/vProcess5"/>
    <dgm:cxn modelId="{3643AB89-B9C5-42C8-BF7E-ADA336B1703A}" type="presOf" srcId="{0FC3E33B-7DC2-4F53-B80C-235E314A394E}" destId="{B1C05E03-6A16-4B87-A60A-FF0A1B558D4E}" srcOrd="0" destOrd="0" presId="urn:microsoft.com/office/officeart/2005/8/layout/vProcess5"/>
    <dgm:cxn modelId="{2F3E6590-374B-42BB-A12D-1086D989DA41}" type="presParOf" srcId="{CE3E7752-4DD1-4554-B6B3-913FCD9A97C6}" destId="{B77A2B20-F76F-48B0-A666-0C3F18FCE95A}" srcOrd="0" destOrd="0" presId="urn:microsoft.com/office/officeart/2005/8/layout/vProcess5"/>
    <dgm:cxn modelId="{40B9000F-074E-446D-B044-0729331FE833}" type="presParOf" srcId="{CE3E7752-4DD1-4554-B6B3-913FCD9A97C6}" destId="{F5F8F201-7C3D-4F6F-822A-8CB3ED926D5D}" srcOrd="1" destOrd="0" presId="urn:microsoft.com/office/officeart/2005/8/layout/vProcess5"/>
    <dgm:cxn modelId="{A9F77793-BBBC-471F-909D-8E4933265336}" type="presParOf" srcId="{CE3E7752-4DD1-4554-B6B3-913FCD9A97C6}" destId="{85C83286-5422-4447-A375-F3175DCB2CC2}" srcOrd="2" destOrd="0" presId="urn:microsoft.com/office/officeart/2005/8/layout/vProcess5"/>
    <dgm:cxn modelId="{C5EA3C25-05FD-4D82-A59E-4546A13AE7B3}" type="presParOf" srcId="{CE3E7752-4DD1-4554-B6B3-913FCD9A97C6}" destId="{2FA53162-AFE9-42BF-AE50-708B1970C759}" srcOrd="3" destOrd="0" presId="urn:microsoft.com/office/officeart/2005/8/layout/vProcess5"/>
    <dgm:cxn modelId="{5E5F82CC-CE6B-4DD1-A3E1-D993AF6363A2}" type="presParOf" srcId="{CE3E7752-4DD1-4554-B6B3-913FCD9A97C6}" destId="{9CFB3F69-7FB1-4FB0-A67C-D967A8463062}" srcOrd="4" destOrd="0" presId="urn:microsoft.com/office/officeart/2005/8/layout/vProcess5"/>
    <dgm:cxn modelId="{5E9D0BF5-333B-43AD-B963-983563AFAF21}" type="presParOf" srcId="{CE3E7752-4DD1-4554-B6B3-913FCD9A97C6}" destId="{B1C05E03-6A16-4B87-A60A-FF0A1B558D4E}" srcOrd="5" destOrd="0" presId="urn:microsoft.com/office/officeart/2005/8/layout/vProcess5"/>
    <dgm:cxn modelId="{0E34B07D-1E73-454A-965B-40C4F06B3A30}" type="presParOf" srcId="{CE3E7752-4DD1-4554-B6B3-913FCD9A97C6}" destId="{409EF6E7-3EF9-428B-80AF-91E029818399}" srcOrd="6" destOrd="0" presId="urn:microsoft.com/office/officeart/2005/8/layout/vProcess5"/>
    <dgm:cxn modelId="{7C0F3F9E-1232-41A5-A5C6-8F0D6ED5BEE0}" type="presParOf" srcId="{CE3E7752-4DD1-4554-B6B3-913FCD9A97C6}" destId="{F7B218E4-C502-44BA-B6A9-292EBE356550}" srcOrd="7" destOrd="0" presId="urn:microsoft.com/office/officeart/2005/8/layout/vProcess5"/>
    <dgm:cxn modelId="{74783BCC-4495-40CF-8606-547A01C3D29E}" type="presParOf" srcId="{CE3E7752-4DD1-4554-B6B3-913FCD9A97C6}" destId="{67F16A01-84FA-4CE6-8F2D-B55092BF6D71}" srcOrd="8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E3C91E-2A94-4CA2-AC7D-4E04E2C63DA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7F2C9B-40F3-4E75-9C6F-DD7E73AAC63A}">
      <dgm:prSet phldrT="[Текст]" custT="1"/>
      <dgm:spPr/>
      <dgm:t>
        <a:bodyPr/>
        <a:lstStyle/>
        <a:p>
          <a:r>
            <a:rPr lang="ru-RU" sz="1600" b="1" dirty="0" smtClean="0"/>
            <a:t>формирование единых процедур проведения специальной оценки условий труда</a:t>
          </a:r>
        </a:p>
      </dgm:t>
    </dgm:pt>
    <dgm:pt modelId="{A368807B-6A53-4589-A435-CCA38580B3EA}" type="parTrans" cxnId="{93C0622F-FD02-4CFE-8FA0-3BD3E7477D6E}">
      <dgm:prSet/>
      <dgm:spPr/>
      <dgm:t>
        <a:bodyPr/>
        <a:lstStyle/>
        <a:p>
          <a:endParaRPr lang="ru-RU" sz="1600" b="1"/>
        </a:p>
      </dgm:t>
    </dgm:pt>
    <dgm:pt modelId="{FE7EC952-415A-437E-8166-5C5F474E49E6}" type="sibTrans" cxnId="{93C0622F-FD02-4CFE-8FA0-3BD3E7477D6E}">
      <dgm:prSet/>
      <dgm:spPr/>
      <dgm:t>
        <a:bodyPr/>
        <a:lstStyle/>
        <a:p>
          <a:endParaRPr lang="ru-RU" sz="1600" b="1"/>
        </a:p>
      </dgm:t>
    </dgm:pt>
    <dgm:pt modelId="{88642612-D70D-4B2D-8DC4-32F6C38D6BD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установление порядка допуска к деятельности по проведению специальной оценки условий труда</a:t>
          </a:r>
        </a:p>
      </dgm:t>
    </dgm:pt>
    <dgm:pt modelId="{1DEF6BC4-1435-463B-9EB7-E87E3281F55E}" type="parTrans" cxnId="{7A5DF203-AEBB-4870-B635-429F16B4761F}">
      <dgm:prSet/>
      <dgm:spPr/>
      <dgm:t>
        <a:bodyPr/>
        <a:lstStyle/>
        <a:p>
          <a:endParaRPr lang="ru-RU" sz="1600" b="1"/>
        </a:p>
      </dgm:t>
    </dgm:pt>
    <dgm:pt modelId="{BF42B829-4D4A-49D3-9BA5-E3C5D13CDE70}" type="sibTrans" cxnId="{7A5DF203-AEBB-4870-B635-429F16B4761F}">
      <dgm:prSet/>
      <dgm:spPr/>
      <dgm:t>
        <a:bodyPr/>
        <a:lstStyle/>
        <a:p>
          <a:endParaRPr lang="ru-RU" sz="1600" b="1"/>
        </a:p>
      </dgm:t>
    </dgm:pt>
    <dgm:pt modelId="{B1E62D10-B41B-46DE-850E-EF5F6847625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формирование профессионального сообщества экспертов</a:t>
          </a:r>
        </a:p>
      </dgm:t>
    </dgm:pt>
    <dgm:pt modelId="{718CBB07-B4D0-448D-A7BD-8DCB2AAB7F23}" type="parTrans" cxnId="{E9178060-1877-4C55-905F-6E7C751A281F}">
      <dgm:prSet/>
      <dgm:spPr/>
      <dgm:t>
        <a:bodyPr/>
        <a:lstStyle/>
        <a:p>
          <a:endParaRPr lang="ru-RU" sz="1600" b="1"/>
        </a:p>
      </dgm:t>
    </dgm:pt>
    <dgm:pt modelId="{064E11D4-51C3-4F35-BA04-4E64A5B1B9DD}" type="sibTrans" cxnId="{E9178060-1877-4C55-905F-6E7C751A281F}">
      <dgm:prSet/>
      <dgm:spPr/>
      <dgm:t>
        <a:bodyPr/>
        <a:lstStyle/>
        <a:p>
          <a:endParaRPr lang="ru-RU" sz="1600" b="1"/>
        </a:p>
      </dgm:t>
    </dgm:pt>
    <dgm:pt modelId="{A59C9EF9-D8A2-4A89-BD94-67A72D3F19FD}">
      <dgm:prSet phldrT="[Текст]" custT="1"/>
      <dgm:spPr/>
      <dgm:t>
        <a:bodyPr/>
        <a:lstStyle/>
        <a:p>
          <a:r>
            <a:rPr lang="ru-RU" sz="1600" b="1" dirty="0" smtClean="0"/>
            <a:t>учет особенностей проведения специальной оценки условий труда в организациях отдельных видов деятельности (подземные работы, воздушный и морской транспорт, медицина)</a:t>
          </a:r>
          <a:endParaRPr lang="ru-RU" sz="1600" b="1" dirty="0"/>
        </a:p>
      </dgm:t>
    </dgm:pt>
    <dgm:pt modelId="{7D21CFEA-32E8-49C6-9509-221DC9B77B08}" type="parTrans" cxnId="{BA9E306A-D253-4AC4-8800-0CA4559B973B}">
      <dgm:prSet/>
      <dgm:spPr/>
      <dgm:t>
        <a:bodyPr/>
        <a:lstStyle/>
        <a:p>
          <a:endParaRPr lang="ru-RU" sz="1600" b="1"/>
        </a:p>
      </dgm:t>
    </dgm:pt>
    <dgm:pt modelId="{BD324630-FA4B-4493-9D2D-016DA2928F6A}" type="sibTrans" cxnId="{BA9E306A-D253-4AC4-8800-0CA4559B973B}">
      <dgm:prSet/>
      <dgm:spPr/>
      <dgm:t>
        <a:bodyPr/>
        <a:lstStyle/>
        <a:p>
          <a:endParaRPr lang="ru-RU" sz="1600" b="1"/>
        </a:p>
      </dgm:t>
    </dgm:pt>
    <dgm:pt modelId="{0777F0B7-DE2C-48C7-A754-E558567E787A}" type="pres">
      <dgm:prSet presAssocID="{C6E3C91E-2A94-4CA2-AC7D-4E04E2C63D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0E3070-9135-42C8-ABEA-BC9B45962D7C}" type="pres">
      <dgm:prSet presAssocID="{F37F2C9B-40F3-4E75-9C6F-DD7E73AAC63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2C6DC-92A9-49C4-B17A-1C385644D17C}" type="pres">
      <dgm:prSet presAssocID="{FE7EC952-415A-437E-8166-5C5F474E49E6}" presName="sibTrans" presStyleCnt="0"/>
      <dgm:spPr/>
    </dgm:pt>
    <dgm:pt modelId="{5EA975AC-7865-45C5-8FD9-DB00834D8CB9}" type="pres">
      <dgm:prSet presAssocID="{88642612-D70D-4B2D-8DC4-32F6C38D6BD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74131-4BF4-4524-A22C-D20B2A687CF4}" type="pres">
      <dgm:prSet presAssocID="{BF42B829-4D4A-49D3-9BA5-E3C5D13CDE70}" presName="sibTrans" presStyleCnt="0"/>
      <dgm:spPr/>
    </dgm:pt>
    <dgm:pt modelId="{2331DCB6-980A-4392-B189-FED8E60847BF}" type="pres">
      <dgm:prSet presAssocID="{B1E62D10-B41B-46DE-850E-EF5F684762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20BCD-9613-4EE3-B135-4893C2407D09}" type="pres">
      <dgm:prSet presAssocID="{064E11D4-51C3-4F35-BA04-4E64A5B1B9DD}" presName="sibTrans" presStyleCnt="0"/>
      <dgm:spPr/>
    </dgm:pt>
    <dgm:pt modelId="{FF01E816-8B60-461A-8DFD-9C67317B72F7}" type="pres">
      <dgm:prSet presAssocID="{A59C9EF9-D8A2-4A89-BD94-67A72D3F19F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9E306A-D253-4AC4-8800-0CA4559B973B}" srcId="{C6E3C91E-2A94-4CA2-AC7D-4E04E2C63DA6}" destId="{A59C9EF9-D8A2-4A89-BD94-67A72D3F19FD}" srcOrd="3" destOrd="0" parTransId="{7D21CFEA-32E8-49C6-9509-221DC9B77B08}" sibTransId="{BD324630-FA4B-4493-9D2D-016DA2928F6A}"/>
    <dgm:cxn modelId="{F9593D47-4721-4E9D-9CD2-024A3EC1D3C2}" type="presOf" srcId="{A59C9EF9-D8A2-4A89-BD94-67A72D3F19FD}" destId="{FF01E816-8B60-461A-8DFD-9C67317B72F7}" srcOrd="0" destOrd="0" presId="urn:microsoft.com/office/officeart/2005/8/layout/hList6"/>
    <dgm:cxn modelId="{79965DEF-47E8-4043-B9A9-A3BB4152B228}" type="presOf" srcId="{F37F2C9B-40F3-4E75-9C6F-DD7E73AAC63A}" destId="{460E3070-9135-42C8-ABEA-BC9B45962D7C}" srcOrd="0" destOrd="0" presId="urn:microsoft.com/office/officeart/2005/8/layout/hList6"/>
    <dgm:cxn modelId="{F2FDB15F-3211-4AC5-BF12-91CF3FD673D7}" type="presOf" srcId="{88642612-D70D-4B2D-8DC4-32F6C38D6BD4}" destId="{5EA975AC-7865-45C5-8FD9-DB00834D8CB9}" srcOrd="0" destOrd="0" presId="urn:microsoft.com/office/officeart/2005/8/layout/hList6"/>
    <dgm:cxn modelId="{7A5DF203-AEBB-4870-B635-429F16B4761F}" srcId="{C6E3C91E-2A94-4CA2-AC7D-4E04E2C63DA6}" destId="{88642612-D70D-4B2D-8DC4-32F6C38D6BD4}" srcOrd="1" destOrd="0" parTransId="{1DEF6BC4-1435-463B-9EB7-E87E3281F55E}" sibTransId="{BF42B829-4D4A-49D3-9BA5-E3C5D13CDE70}"/>
    <dgm:cxn modelId="{E9178060-1877-4C55-905F-6E7C751A281F}" srcId="{C6E3C91E-2A94-4CA2-AC7D-4E04E2C63DA6}" destId="{B1E62D10-B41B-46DE-850E-EF5F6847625F}" srcOrd="2" destOrd="0" parTransId="{718CBB07-B4D0-448D-A7BD-8DCB2AAB7F23}" sibTransId="{064E11D4-51C3-4F35-BA04-4E64A5B1B9DD}"/>
    <dgm:cxn modelId="{93C0622F-FD02-4CFE-8FA0-3BD3E7477D6E}" srcId="{C6E3C91E-2A94-4CA2-AC7D-4E04E2C63DA6}" destId="{F37F2C9B-40F3-4E75-9C6F-DD7E73AAC63A}" srcOrd="0" destOrd="0" parTransId="{A368807B-6A53-4589-A435-CCA38580B3EA}" sibTransId="{FE7EC952-415A-437E-8166-5C5F474E49E6}"/>
    <dgm:cxn modelId="{4D78DE50-C5B2-4BCE-8EE0-53F89044BE65}" type="presOf" srcId="{C6E3C91E-2A94-4CA2-AC7D-4E04E2C63DA6}" destId="{0777F0B7-DE2C-48C7-A754-E558567E787A}" srcOrd="0" destOrd="0" presId="urn:microsoft.com/office/officeart/2005/8/layout/hList6"/>
    <dgm:cxn modelId="{72BE1266-5472-4559-9B4A-8B7603B88FCA}" type="presOf" srcId="{B1E62D10-B41B-46DE-850E-EF5F6847625F}" destId="{2331DCB6-980A-4392-B189-FED8E60847BF}" srcOrd="0" destOrd="0" presId="urn:microsoft.com/office/officeart/2005/8/layout/hList6"/>
    <dgm:cxn modelId="{C6D5152C-5F76-4CAF-94DB-38196E57947D}" type="presParOf" srcId="{0777F0B7-DE2C-48C7-A754-E558567E787A}" destId="{460E3070-9135-42C8-ABEA-BC9B45962D7C}" srcOrd="0" destOrd="0" presId="urn:microsoft.com/office/officeart/2005/8/layout/hList6"/>
    <dgm:cxn modelId="{4E01C7F4-C0B9-4CD8-9CEA-082FE520E2E2}" type="presParOf" srcId="{0777F0B7-DE2C-48C7-A754-E558567E787A}" destId="{5072C6DC-92A9-49C4-B17A-1C385644D17C}" srcOrd="1" destOrd="0" presId="urn:microsoft.com/office/officeart/2005/8/layout/hList6"/>
    <dgm:cxn modelId="{DC8B3DD0-04F9-45D9-B0E6-9D7A5BF1EBE8}" type="presParOf" srcId="{0777F0B7-DE2C-48C7-A754-E558567E787A}" destId="{5EA975AC-7865-45C5-8FD9-DB00834D8CB9}" srcOrd="2" destOrd="0" presId="urn:microsoft.com/office/officeart/2005/8/layout/hList6"/>
    <dgm:cxn modelId="{D33C7B85-1E02-4201-81CB-DE5082681DC1}" type="presParOf" srcId="{0777F0B7-DE2C-48C7-A754-E558567E787A}" destId="{1F874131-4BF4-4524-A22C-D20B2A687CF4}" srcOrd="3" destOrd="0" presId="urn:microsoft.com/office/officeart/2005/8/layout/hList6"/>
    <dgm:cxn modelId="{4C5466C9-4284-46A2-893A-036289B5D585}" type="presParOf" srcId="{0777F0B7-DE2C-48C7-A754-E558567E787A}" destId="{2331DCB6-980A-4392-B189-FED8E60847BF}" srcOrd="4" destOrd="0" presId="urn:microsoft.com/office/officeart/2005/8/layout/hList6"/>
    <dgm:cxn modelId="{BCD25513-7388-4EE2-B649-EE4C6A5656E0}" type="presParOf" srcId="{0777F0B7-DE2C-48C7-A754-E558567E787A}" destId="{9BA20BCD-9613-4EE3-B135-4893C2407D09}" srcOrd="5" destOrd="0" presId="urn:microsoft.com/office/officeart/2005/8/layout/hList6"/>
    <dgm:cxn modelId="{7BB4FFA8-84D8-4CE7-A0A5-7F7E5327887E}" type="presParOf" srcId="{0777F0B7-DE2C-48C7-A754-E558567E787A}" destId="{FF01E816-8B60-461A-8DFD-9C67317B72F7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68EF120-9179-483C-8AAF-9904FC7AB157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Постановления Правительства Российской Федерации</a:t>
          </a:r>
          <a:endParaRPr lang="ru-RU" sz="2000" b="1" dirty="0">
            <a:solidFill>
              <a:schemeClr val="bg1"/>
            </a:solidFill>
          </a:endParaRPr>
        </a:p>
      </dgm:t>
    </dgm:pt>
    <dgm:pt modelId="{502C8CE2-3490-4386-AC71-732F0DE43938}" type="sibTrans" cxnId="{BC04B369-FDAE-4D24-9E57-9BCE3A585E55}">
      <dgm:prSet/>
      <dgm:spPr/>
      <dgm:t>
        <a:bodyPr/>
        <a:lstStyle/>
        <a:p>
          <a:endParaRPr lang="ru-RU"/>
        </a:p>
      </dgm:t>
    </dgm:pt>
    <dgm:pt modelId="{255C0AB3-A80D-4944-92ED-84504933B519}" type="parTrans" cxnId="{BC04B369-FDAE-4D24-9E57-9BCE3A585E55}">
      <dgm:prSet/>
      <dgm:spPr/>
      <dgm:t>
        <a:bodyPr/>
        <a:lstStyle/>
        <a:p>
          <a:endParaRPr lang="ru-RU"/>
        </a:p>
      </dgm:t>
    </dgm:pt>
    <dgm:pt modelId="{73428CBC-4FE4-4883-95AF-AC2FBD7D9A84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500" dirty="0" smtClean="0">
              <a:solidFill>
                <a:schemeClr val="tx2"/>
              </a:solidFill>
            </a:rPr>
            <a:t> от 30 июля 2014 г. № 726 «О </a:t>
          </a:r>
          <a:r>
            <a:rPr lang="ru-RU" sz="1500" b="1" dirty="0" smtClean="0">
              <a:solidFill>
                <a:schemeClr val="tx2"/>
              </a:solidFill>
            </a:rPr>
            <a:t>внесении изменений в некоторые акты </a:t>
          </a:r>
          <a:r>
            <a:rPr lang="ru-RU" sz="1500" dirty="0" smtClean="0">
              <a:solidFill>
                <a:schemeClr val="tx2"/>
              </a:solidFill>
            </a:rPr>
            <a:t>Правительства Российской Федерации и признании утратившим силу постановления Правительства Российской Федерации </a:t>
          </a:r>
          <a:br>
            <a:rPr lang="ru-RU" sz="1500" dirty="0" smtClean="0">
              <a:solidFill>
                <a:schemeClr val="tx2"/>
              </a:solidFill>
            </a:rPr>
          </a:br>
          <a:r>
            <a:rPr lang="ru-RU" sz="1500" dirty="0" smtClean="0">
              <a:solidFill>
                <a:schemeClr val="tx2"/>
              </a:solidFill>
            </a:rPr>
            <a:t>от 20 ноября 2008 г. № 870»</a:t>
          </a:r>
          <a:endParaRPr lang="ru-RU" sz="1500" dirty="0">
            <a:solidFill>
              <a:schemeClr val="tx2"/>
            </a:solidFill>
          </a:endParaRPr>
        </a:p>
      </dgm:t>
    </dgm:pt>
    <dgm:pt modelId="{D29E9C6D-019C-488E-B89B-8314C36B3FA0}" type="sibTrans" cxnId="{1BEB0516-8D4B-411B-BEA2-692D9CE82CBE}">
      <dgm:prSet/>
      <dgm:spPr/>
    </dgm:pt>
    <dgm:pt modelId="{7FC93712-EBE8-4897-853F-0915E7466020}" type="parTrans" cxnId="{1BEB0516-8D4B-411B-BEA2-692D9CE82CBE}">
      <dgm:prSet/>
      <dgm:spPr/>
    </dgm:pt>
    <dgm:pt modelId="{064C6730-9509-4F7E-885F-F03AD03F3FBE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500" dirty="0" smtClean="0">
              <a:solidFill>
                <a:schemeClr val="tx2"/>
              </a:solidFill>
            </a:rPr>
            <a:t> от 3 июля 2014 г. № 614 «О </a:t>
          </a:r>
          <a:r>
            <a:rPr lang="ru-RU" sz="1500" b="0" dirty="0" smtClean="0">
              <a:solidFill>
                <a:schemeClr val="tx2"/>
              </a:solidFill>
            </a:rPr>
            <a:t>порядке</a:t>
          </a:r>
          <a:r>
            <a:rPr lang="ru-RU" sz="1500" b="1" dirty="0" smtClean="0">
              <a:solidFill>
                <a:schemeClr val="tx2"/>
              </a:solidFill>
            </a:rPr>
            <a:t> аттестации на право выполнения работ по специальной оценке условий труда</a:t>
          </a:r>
          <a:r>
            <a:rPr lang="ru-RU" sz="1500" dirty="0" smtClean="0">
              <a:solidFill>
                <a:schemeClr val="tx2"/>
              </a:solidFill>
            </a:rPr>
            <a:t>, выдачи сертификата эксперта на право выполнения работ по специальной оценке условий труда и его аннулирования»</a:t>
          </a:r>
          <a:endParaRPr lang="ru-RU" sz="1500" b="0" dirty="0">
            <a:solidFill>
              <a:schemeClr val="tx2"/>
            </a:solidFill>
          </a:endParaRPr>
        </a:p>
      </dgm:t>
    </dgm:pt>
    <dgm:pt modelId="{FE00F721-C417-4BC5-AAD3-E61A6EABE262}" type="sibTrans" cxnId="{5262A909-C3BA-4887-89BC-EB882E661672}">
      <dgm:prSet/>
      <dgm:spPr/>
    </dgm:pt>
    <dgm:pt modelId="{2E0DFC6C-94E4-40CC-B92F-D6C5E92A2DFD}" type="parTrans" cxnId="{5262A909-C3BA-4887-89BC-EB882E661672}">
      <dgm:prSet/>
      <dgm:spPr/>
    </dgm:pt>
    <dgm:pt modelId="{13DD10D1-E947-40A8-906E-7EF5FC81D91A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500" dirty="0" smtClean="0">
              <a:solidFill>
                <a:schemeClr val="tx2"/>
              </a:solidFill>
            </a:rPr>
            <a:t>от 30 июня 2014 г. № 599 «</a:t>
          </a:r>
          <a:r>
            <a:rPr lang="ru-RU" sz="1500" b="0" dirty="0" smtClean="0">
              <a:solidFill>
                <a:schemeClr val="tx2"/>
              </a:solidFill>
            </a:rPr>
            <a:t>О порядке</a:t>
          </a:r>
          <a:r>
            <a:rPr lang="ru-RU" sz="1500" b="1" dirty="0" smtClean="0">
              <a:solidFill>
                <a:schemeClr val="tx2"/>
              </a:solidFill>
            </a:rPr>
            <a:t> допуска организаций к деятельности по проведению специальной оценки условий труда, их регистрации в реестре организаций, проводящих специальную оценку условий труда</a:t>
          </a:r>
          <a:r>
            <a:rPr lang="ru-RU" sz="1500" b="0" dirty="0" smtClean="0">
              <a:solidFill>
                <a:schemeClr val="tx2"/>
              </a:solidFill>
            </a:rPr>
            <a:t>, приостановления и прекращения деятельности по проведению специальной оценки условий труда, а также формирования и ведения реестра организаций, проводящих специальную оценку условий труда»</a:t>
          </a:r>
          <a:endParaRPr lang="ru-RU" sz="1500" dirty="0">
            <a:solidFill>
              <a:schemeClr val="tx2"/>
            </a:solidFill>
          </a:endParaRPr>
        </a:p>
      </dgm:t>
    </dgm:pt>
    <dgm:pt modelId="{80187B05-6487-4B1C-90E8-7C3CB8303611}" type="sibTrans" cxnId="{C5E4EF12-2D09-458B-A865-96578016D7A5}">
      <dgm:prSet/>
      <dgm:spPr/>
      <dgm:t>
        <a:bodyPr/>
        <a:lstStyle/>
        <a:p>
          <a:endParaRPr lang="ru-RU"/>
        </a:p>
      </dgm:t>
    </dgm:pt>
    <dgm:pt modelId="{1486C6FD-760B-4E5A-9CEC-119264A70E53}" type="parTrans" cxnId="{C5E4EF12-2D09-458B-A865-96578016D7A5}">
      <dgm:prSet/>
      <dgm:spPr/>
      <dgm:t>
        <a:bodyPr/>
        <a:lstStyle/>
        <a:p>
          <a:endParaRPr lang="ru-RU"/>
        </a:p>
      </dgm:t>
    </dgm:pt>
    <dgm:pt modelId="{055ED9FA-7643-47CC-9CFE-C9787597CCE1}">
      <dgm:prSet phldrT="[Текст]" custT="1"/>
      <dgm:spPr>
        <a:solidFill>
          <a:schemeClr val="accent6">
            <a:lumMod val="60000"/>
            <a:lumOff val="40000"/>
            <a:alpha val="65000"/>
          </a:schemeClr>
        </a:solidFill>
      </dgm:spPr>
      <dgm:t>
        <a:bodyPr/>
        <a:lstStyle/>
        <a:p>
          <a:pPr algn="just"/>
          <a:r>
            <a:rPr lang="ru-RU" sz="1500" dirty="0" smtClean="0">
              <a:solidFill>
                <a:schemeClr val="tx2"/>
              </a:solidFill>
            </a:rPr>
            <a:t>от 14 апреля 2014 г. № 290 «Об утверждении </a:t>
          </a:r>
          <a:r>
            <a:rPr lang="ru-RU" sz="1500" b="1" dirty="0" smtClean="0">
              <a:solidFill>
                <a:schemeClr val="tx2"/>
              </a:solidFill>
            </a:rPr>
            <a:t>Перечня рабочих</a:t>
          </a:r>
          <a:r>
            <a:rPr lang="ru-RU" sz="1500" dirty="0" smtClean="0">
              <a:solidFill>
                <a:schemeClr val="tx2"/>
              </a:solidFill>
            </a:rPr>
            <a:t> мест в организациях, </a:t>
          </a:r>
          <a:r>
            <a:rPr lang="ru-RU" sz="1500" b="1" dirty="0" smtClean="0">
              <a:solidFill>
                <a:schemeClr val="tx2"/>
              </a:solidFill>
            </a:rPr>
            <a:t>осуществляющих отдельные виды деятельности</a:t>
          </a:r>
          <a:r>
            <a:rPr lang="ru-RU" sz="1500" dirty="0" smtClean="0">
              <a:solidFill>
                <a:schemeClr val="tx2"/>
              </a:solidFill>
            </a:rPr>
            <a:t>, в отношении которых специальная оценка условий труда проводится с учетом особенностей»</a:t>
          </a:r>
          <a:endParaRPr lang="ru-RU" sz="1500" dirty="0">
            <a:solidFill>
              <a:schemeClr val="tx2"/>
            </a:solidFill>
          </a:endParaRPr>
        </a:p>
      </dgm:t>
    </dgm:pt>
    <dgm:pt modelId="{708B7D29-4278-4AB1-8197-4177D6E91DE7}" type="sibTrans" cxnId="{084F15EA-8563-40DC-BDE1-3D75064F20B0}">
      <dgm:prSet/>
      <dgm:spPr/>
      <dgm:t>
        <a:bodyPr/>
        <a:lstStyle/>
        <a:p>
          <a:endParaRPr lang="ru-RU"/>
        </a:p>
      </dgm:t>
    </dgm:pt>
    <dgm:pt modelId="{BF837B14-3B38-4F9F-9FC1-EA4F1E1D5E37}" type="parTrans" cxnId="{084F15EA-8563-40DC-BDE1-3D75064F20B0}">
      <dgm:prSet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2F1A8-972D-4678-815D-C81C11E1F8D0}" type="pres">
      <dgm:prSet presAssocID="{B68EF120-9179-483C-8AAF-9904FC7AB157}" presName="linNode" presStyleCnt="0"/>
      <dgm:spPr/>
    </dgm:pt>
    <dgm:pt modelId="{68E80A5F-0C52-4708-B250-B2CD40D0549D}" type="pres">
      <dgm:prSet presAssocID="{B68EF120-9179-483C-8AAF-9904FC7AB157}" presName="parentText" presStyleLbl="node1" presStyleIdx="0" presStyleCnt="1" custScaleY="895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64B0A-3855-4421-8144-FA2A4FCB9CFD}" type="pres">
      <dgm:prSet presAssocID="{B68EF120-9179-483C-8AAF-9904FC7AB157}" presName="descendantText" presStyleLbl="alignAccFollowNode1" presStyleIdx="0" presStyleCnt="1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62A909-C3BA-4887-89BC-EB882E661672}" srcId="{B68EF120-9179-483C-8AAF-9904FC7AB157}" destId="{064C6730-9509-4F7E-885F-F03AD03F3FBE}" srcOrd="2" destOrd="0" parTransId="{2E0DFC6C-94E4-40CC-B92F-D6C5E92A2DFD}" sibTransId="{FE00F721-C417-4BC5-AAD3-E61A6EABE262}"/>
    <dgm:cxn modelId="{09F0DF3A-4090-421D-9672-FD4EA413E09C}" type="presOf" srcId="{1B4D21D1-78CC-4431-95D7-8EC976B1DCEA}" destId="{8CF6388B-E7E9-4B02-A62F-994F5D1A8E64}" srcOrd="0" destOrd="0" presId="urn:microsoft.com/office/officeart/2005/8/layout/vList5"/>
    <dgm:cxn modelId="{0F6F83E6-F2BB-4C1A-BDDF-BDDDFF600460}" type="presOf" srcId="{73428CBC-4FE4-4883-95AF-AC2FBD7D9A84}" destId="{4A764B0A-3855-4421-8144-FA2A4FCB9CFD}" srcOrd="0" destOrd="3" presId="urn:microsoft.com/office/officeart/2005/8/layout/vList5"/>
    <dgm:cxn modelId="{BC04B369-FDAE-4D24-9E57-9BCE3A585E55}" srcId="{1B4D21D1-78CC-4431-95D7-8EC976B1DCEA}" destId="{B68EF120-9179-483C-8AAF-9904FC7AB157}" srcOrd="0" destOrd="0" parTransId="{255C0AB3-A80D-4944-92ED-84504933B519}" sibTransId="{502C8CE2-3490-4386-AC71-732F0DE43938}"/>
    <dgm:cxn modelId="{084F15EA-8563-40DC-BDE1-3D75064F20B0}" srcId="{B68EF120-9179-483C-8AAF-9904FC7AB157}" destId="{055ED9FA-7643-47CC-9CFE-C9787597CCE1}" srcOrd="0" destOrd="0" parTransId="{BF837B14-3B38-4F9F-9FC1-EA4F1E1D5E37}" sibTransId="{708B7D29-4278-4AB1-8197-4177D6E91DE7}"/>
    <dgm:cxn modelId="{1BEB0516-8D4B-411B-BEA2-692D9CE82CBE}" srcId="{B68EF120-9179-483C-8AAF-9904FC7AB157}" destId="{73428CBC-4FE4-4883-95AF-AC2FBD7D9A84}" srcOrd="3" destOrd="0" parTransId="{7FC93712-EBE8-4897-853F-0915E7466020}" sibTransId="{D29E9C6D-019C-488E-B89B-8314C36B3FA0}"/>
    <dgm:cxn modelId="{C5E4EF12-2D09-458B-A865-96578016D7A5}" srcId="{B68EF120-9179-483C-8AAF-9904FC7AB157}" destId="{13DD10D1-E947-40A8-906E-7EF5FC81D91A}" srcOrd="1" destOrd="0" parTransId="{1486C6FD-760B-4E5A-9CEC-119264A70E53}" sibTransId="{80187B05-6487-4B1C-90E8-7C3CB8303611}"/>
    <dgm:cxn modelId="{3D5B62C3-13B6-43F6-B912-82D8A169FFB8}" type="presOf" srcId="{13DD10D1-E947-40A8-906E-7EF5FC81D91A}" destId="{4A764B0A-3855-4421-8144-FA2A4FCB9CFD}" srcOrd="0" destOrd="1" presId="urn:microsoft.com/office/officeart/2005/8/layout/vList5"/>
    <dgm:cxn modelId="{6841E252-CE16-47C3-9241-2784007ADB8C}" type="presOf" srcId="{055ED9FA-7643-47CC-9CFE-C9787597CCE1}" destId="{4A764B0A-3855-4421-8144-FA2A4FCB9CFD}" srcOrd="0" destOrd="0" presId="urn:microsoft.com/office/officeart/2005/8/layout/vList5"/>
    <dgm:cxn modelId="{91EC2B4F-649C-4B4D-A832-FA6ADEC2ED8B}" type="presOf" srcId="{064C6730-9509-4F7E-885F-F03AD03F3FBE}" destId="{4A764B0A-3855-4421-8144-FA2A4FCB9CFD}" srcOrd="0" destOrd="2" presId="urn:microsoft.com/office/officeart/2005/8/layout/vList5"/>
    <dgm:cxn modelId="{B7AFF794-5B64-4C47-A97F-E0710BAB6136}" type="presOf" srcId="{B68EF120-9179-483C-8AAF-9904FC7AB157}" destId="{68E80A5F-0C52-4708-B250-B2CD40D0549D}" srcOrd="0" destOrd="0" presId="urn:microsoft.com/office/officeart/2005/8/layout/vList5"/>
    <dgm:cxn modelId="{3C382ABF-6173-4889-A1C8-D31E2CD81804}" type="presParOf" srcId="{8CF6388B-E7E9-4B02-A62F-994F5D1A8E64}" destId="{1272F1A8-972D-4678-815D-C81C11E1F8D0}" srcOrd="0" destOrd="0" presId="urn:microsoft.com/office/officeart/2005/8/layout/vList5"/>
    <dgm:cxn modelId="{C22FC431-EB4E-4877-9EE0-A85AAE0659E4}" type="presParOf" srcId="{1272F1A8-972D-4678-815D-C81C11E1F8D0}" destId="{68E80A5F-0C52-4708-B250-B2CD40D0549D}" srcOrd="0" destOrd="0" presId="urn:microsoft.com/office/officeart/2005/8/layout/vList5"/>
    <dgm:cxn modelId="{97BE051C-3A88-4CF4-8EA9-A24A96EC6F65}" type="presParOf" srcId="{1272F1A8-972D-4678-815D-C81C11E1F8D0}" destId="{4A764B0A-3855-4421-8144-FA2A4FCB9C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B27E812-B477-48DF-B15A-CC5762437117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800" b="1" dirty="0" smtClean="0">
              <a:solidFill>
                <a:schemeClr val="bg2"/>
              </a:solidFill>
            </a:rPr>
            <a:t>Приказы Минтруда России</a:t>
          </a:r>
          <a:endParaRPr lang="ru-RU" sz="1800" b="1" dirty="0">
            <a:solidFill>
              <a:srgbClr val="C00000"/>
            </a:solidFill>
          </a:endParaRPr>
        </a:p>
      </dgm:t>
    </dgm:pt>
    <dgm:pt modelId="{3C66365D-9B18-4E5B-BA24-39B8A6351910}" type="parTrans" cxnId="{708EF52A-1C6D-4017-96DA-258CD1FA94D7}">
      <dgm:prSet/>
      <dgm:spPr/>
      <dgm:t>
        <a:bodyPr/>
        <a:lstStyle/>
        <a:p>
          <a:endParaRPr lang="ru-RU" sz="1800"/>
        </a:p>
      </dgm:t>
    </dgm:pt>
    <dgm:pt modelId="{F604A6DC-A816-45E6-B530-EBE3886B7D06}" type="sibTrans" cxnId="{708EF52A-1C6D-4017-96DA-258CD1FA94D7}">
      <dgm:prSet/>
      <dgm:spPr/>
      <dgm:t>
        <a:bodyPr/>
        <a:lstStyle/>
        <a:p>
          <a:endParaRPr lang="ru-RU" sz="1800"/>
        </a:p>
      </dgm:t>
    </dgm:pt>
    <dgm:pt modelId="{B97271C2-85A6-4C83-BECF-C71DEF2E7B46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23538D"/>
              </a:solidFill>
            </a:rPr>
            <a:t> </a:t>
          </a:r>
          <a:r>
            <a:rPr lang="ru-RU" sz="1800" b="1" dirty="0" smtClean="0">
              <a:solidFill>
                <a:srgbClr val="23538D"/>
              </a:solidFill>
            </a:rPr>
            <a:t>От 24 января 2014 г. № 32н</a:t>
          </a:r>
          <a:r>
            <a:rPr lang="ru-RU" sz="1800" dirty="0" smtClean="0">
              <a:solidFill>
                <a:srgbClr val="23538D"/>
              </a:solidFill>
            </a:rPr>
            <a:t> «Об утверждении </a:t>
          </a:r>
          <a:r>
            <a:rPr lang="ru-RU" sz="1800" b="1" dirty="0" smtClean="0">
              <a:solidFill>
                <a:srgbClr val="23538D"/>
              </a:solidFill>
            </a:rPr>
            <a:t>формы сертификата эксперта </a:t>
          </a:r>
          <a:r>
            <a:rPr lang="ru-RU" sz="1800" dirty="0" smtClean="0">
              <a:solidFill>
                <a:srgbClr val="23538D"/>
              </a:solidFill>
            </a:rPr>
            <a:t>на право выполнения работ по специальной оценке условий труда, технических требований к нему, 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экспертов организаций, проводящих специальную оценку условий труда»</a:t>
          </a:r>
          <a:endParaRPr lang="ru-RU" sz="1800" dirty="0">
            <a:solidFill>
              <a:srgbClr val="23538D"/>
            </a:solidFill>
          </a:endParaRPr>
        </a:p>
      </dgm:t>
    </dgm:pt>
    <dgm:pt modelId="{9208B6E7-EF45-4A5B-B2A7-C3D8191C8123}" type="parTrans" cxnId="{02ED0345-B9A9-48AC-8F2B-7A49CE46D7CD}">
      <dgm:prSet/>
      <dgm:spPr/>
      <dgm:t>
        <a:bodyPr/>
        <a:lstStyle/>
        <a:p>
          <a:endParaRPr lang="ru-RU" sz="1800"/>
        </a:p>
      </dgm:t>
    </dgm:pt>
    <dgm:pt modelId="{D54DAC50-AAF7-4C89-8481-BF07129743E4}" type="sibTrans" cxnId="{02ED0345-B9A9-48AC-8F2B-7A49CE46D7CD}">
      <dgm:prSet/>
      <dgm:spPr/>
      <dgm:t>
        <a:bodyPr/>
        <a:lstStyle/>
        <a:p>
          <a:endParaRPr lang="ru-RU" sz="1800"/>
        </a:p>
      </dgm:t>
    </dgm:pt>
    <dgm:pt modelId="{3B6CB928-B268-41C8-A6B5-6073FB580E97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23538D"/>
              </a:solidFill>
            </a:rPr>
            <a:t> </a:t>
          </a:r>
          <a:r>
            <a:rPr lang="ru-RU" sz="1800" b="1" dirty="0" smtClean="0">
              <a:solidFill>
                <a:srgbClr val="23538D"/>
              </a:solidFill>
            </a:rPr>
            <a:t>От 7 февраля 2014 г. № 80н</a:t>
          </a:r>
          <a:r>
            <a:rPr lang="ru-RU" sz="1800" dirty="0" smtClean="0">
              <a:solidFill>
                <a:srgbClr val="23538D"/>
              </a:solidFill>
            </a:rPr>
            <a:t> «О </a:t>
          </a:r>
          <a:r>
            <a:rPr lang="ru-RU" sz="1800" b="1" dirty="0" smtClean="0">
              <a:solidFill>
                <a:srgbClr val="23538D"/>
              </a:solidFill>
            </a:rPr>
            <a:t>форме и порядке подачи декларации соответствия </a:t>
          </a:r>
          <a:r>
            <a:rPr lang="ru-RU" sz="1800" dirty="0" smtClean="0">
              <a:solidFill>
                <a:srgbClr val="23538D"/>
              </a:solidFill>
            </a:rPr>
            <a:t>условий труда государственным нормативным требованиям охраны труда, порядке формирования и ведения реестра деклараций соответствия условий труда государственным нормативным требованиям охраны труда»</a:t>
          </a:r>
        </a:p>
      </dgm:t>
    </dgm:pt>
    <dgm:pt modelId="{AC225AFC-7FEA-47D9-A4A8-9924F09916A5}" type="parTrans" cxnId="{B303928D-CF41-4EED-B922-9D306E3253BA}">
      <dgm:prSet/>
      <dgm:spPr/>
      <dgm:t>
        <a:bodyPr/>
        <a:lstStyle/>
        <a:p>
          <a:endParaRPr lang="ru-RU" sz="1800"/>
        </a:p>
      </dgm:t>
    </dgm:pt>
    <dgm:pt modelId="{74BBFC24-CDBA-4A85-BADA-67E5F31FEEC7}" type="sibTrans" cxnId="{B303928D-CF41-4EED-B922-9D306E3253BA}">
      <dgm:prSet/>
      <dgm:spPr/>
      <dgm:t>
        <a:bodyPr/>
        <a:lstStyle/>
        <a:p>
          <a:endParaRPr lang="ru-RU" sz="1800"/>
        </a:p>
      </dgm:t>
    </dgm:pt>
    <dgm:pt modelId="{2E5075CE-B053-4A6C-BA94-C33D0338E6A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23538D"/>
              </a:solidFill>
            </a:rPr>
            <a:t> </a:t>
          </a:r>
          <a:r>
            <a:rPr lang="ru-RU" sz="1800" b="1" dirty="0" smtClean="0">
              <a:solidFill>
                <a:srgbClr val="23538D"/>
              </a:solidFill>
            </a:rPr>
            <a:t>От 24 января 2014 г. № 33н  «</a:t>
          </a:r>
          <a:r>
            <a:rPr lang="ru-RU" sz="1800" dirty="0" smtClean="0">
              <a:solidFill>
                <a:srgbClr val="23538D"/>
              </a:solidFill>
            </a:rPr>
            <a:t>Об утверждении </a:t>
          </a:r>
          <a:r>
            <a:rPr lang="ru-RU" sz="1800" b="1" dirty="0" smtClean="0">
              <a:solidFill>
                <a:srgbClr val="23538D"/>
              </a:solidFill>
            </a:rPr>
            <a:t>Методики проведения специальной оценки условий труда</a:t>
          </a:r>
          <a:r>
            <a:rPr lang="ru-RU" sz="1800" dirty="0" smtClean="0">
              <a:solidFill>
                <a:srgbClr val="23538D"/>
              </a:solidFill>
            </a:rPr>
            <a:t>, </a:t>
          </a:r>
          <a:r>
            <a:rPr lang="ru-RU" sz="1800" b="1" dirty="0" smtClean="0">
              <a:solidFill>
                <a:srgbClr val="23538D"/>
              </a:solidFill>
            </a:rPr>
            <a:t>Классификатора вредных и (или) опасных производственных факторов</a:t>
          </a:r>
          <a:r>
            <a:rPr lang="ru-RU" sz="1800" dirty="0" smtClean="0">
              <a:solidFill>
                <a:srgbClr val="23538D"/>
              </a:solidFill>
            </a:rPr>
            <a:t>, формы отчета о проведении специальной оценки условий труда и инструкции по ее заполнению»</a:t>
          </a:r>
        </a:p>
      </dgm:t>
    </dgm:pt>
    <dgm:pt modelId="{A8C978E0-ED80-46D2-9E70-422D0D7280F0}" type="parTrans" cxnId="{614A59DA-CB63-4F66-BCCB-B46FD7313A61}">
      <dgm:prSet/>
      <dgm:spPr/>
      <dgm:t>
        <a:bodyPr/>
        <a:lstStyle/>
        <a:p>
          <a:endParaRPr lang="ru-RU" sz="1800"/>
        </a:p>
      </dgm:t>
    </dgm:pt>
    <dgm:pt modelId="{8B688ADF-5DE9-4EC5-9097-5C9983E5FB8F}" type="sibTrans" cxnId="{614A59DA-CB63-4F66-BCCB-B46FD7313A61}">
      <dgm:prSet/>
      <dgm:spPr/>
      <dgm:t>
        <a:bodyPr/>
        <a:lstStyle/>
        <a:p>
          <a:endParaRPr lang="ru-RU" sz="1800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DFE9A-3482-481D-809C-871B688EAF3C}" type="pres">
      <dgm:prSet presAssocID="{7B27E812-B477-48DF-B15A-CC5762437117}" presName="linNode" presStyleCnt="0"/>
      <dgm:spPr/>
    </dgm:pt>
    <dgm:pt modelId="{E64E13E2-0CE1-4274-8DE7-7C2E08811137}" type="pres">
      <dgm:prSet presAssocID="{7B27E812-B477-48DF-B15A-CC5762437117}" presName="parentText" presStyleLbl="node1" presStyleIdx="0" presStyleCnt="1" custScaleX="69056" custLinFactNeighborX="-17" custLinFactNeighborY="25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3E1B2-E188-4317-AB1A-A3A8884D941D}" type="pres">
      <dgm:prSet presAssocID="{7B27E812-B477-48DF-B15A-CC5762437117}" presName="descendantText" presStyleLbl="alignAccFollowNode1" presStyleIdx="0" presStyleCnt="1" custScaleX="170553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9AF1F5-540F-4222-8187-871B575D757E}" type="presOf" srcId="{7B27E812-B477-48DF-B15A-CC5762437117}" destId="{E64E13E2-0CE1-4274-8DE7-7C2E08811137}" srcOrd="0" destOrd="0" presId="urn:microsoft.com/office/officeart/2005/8/layout/vList5"/>
    <dgm:cxn modelId="{78EBA515-66CA-4571-A296-7A9647C87D4D}" type="presOf" srcId="{B97271C2-85A6-4C83-BECF-C71DEF2E7B46}" destId="{F4A3E1B2-E188-4317-AB1A-A3A8884D941D}" srcOrd="0" destOrd="1" presId="urn:microsoft.com/office/officeart/2005/8/layout/vList5"/>
    <dgm:cxn modelId="{1E7A1388-76B7-4C60-9A7B-DE45547E26BF}" type="presOf" srcId="{3B6CB928-B268-41C8-A6B5-6073FB580E97}" destId="{F4A3E1B2-E188-4317-AB1A-A3A8884D941D}" srcOrd="0" destOrd="2" presId="urn:microsoft.com/office/officeart/2005/8/layout/vList5"/>
    <dgm:cxn modelId="{B303928D-CF41-4EED-B922-9D306E3253BA}" srcId="{7B27E812-B477-48DF-B15A-CC5762437117}" destId="{3B6CB928-B268-41C8-A6B5-6073FB580E97}" srcOrd="2" destOrd="0" parTransId="{AC225AFC-7FEA-47D9-A4A8-9924F09916A5}" sibTransId="{74BBFC24-CDBA-4A85-BADA-67E5F31FEEC7}"/>
    <dgm:cxn modelId="{02ED0345-B9A9-48AC-8F2B-7A49CE46D7CD}" srcId="{7B27E812-B477-48DF-B15A-CC5762437117}" destId="{B97271C2-85A6-4C83-BECF-C71DEF2E7B46}" srcOrd="1" destOrd="0" parTransId="{9208B6E7-EF45-4A5B-B2A7-C3D8191C8123}" sibTransId="{D54DAC50-AAF7-4C89-8481-BF07129743E4}"/>
    <dgm:cxn modelId="{4CE2B7D0-6B7A-4396-8B4E-113A78715260}" type="presOf" srcId="{2E5075CE-B053-4A6C-BA94-C33D0338E6A8}" destId="{F4A3E1B2-E188-4317-AB1A-A3A8884D941D}" srcOrd="0" destOrd="0" presId="urn:microsoft.com/office/officeart/2005/8/layout/vList5"/>
    <dgm:cxn modelId="{05CB1EF0-6D4F-47FA-BDEE-E9B905AF586A}" type="presOf" srcId="{1B4D21D1-78CC-4431-95D7-8EC976B1DCEA}" destId="{8CF6388B-E7E9-4B02-A62F-994F5D1A8E64}" srcOrd="0" destOrd="0" presId="urn:microsoft.com/office/officeart/2005/8/layout/vList5"/>
    <dgm:cxn modelId="{708EF52A-1C6D-4017-96DA-258CD1FA94D7}" srcId="{1B4D21D1-78CC-4431-95D7-8EC976B1DCEA}" destId="{7B27E812-B477-48DF-B15A-CC5762437117}" srcOrd="0" destOrd="0" parTransId="{3C66365D-9B18-4E5B-BA24-39B8A6351910}" sibTransId="{F604A6DC-A816-45E6-B530-EBE3886B7D06}"/>
    <dgm:cxn modelId="{614A59DA-CB63-4F66-BCCB-B46FD7313A61}" srcId="{7B27E812-B477-48DF-B15A-CC5762437117}" destId="{2E5075CE-B053-4A6C-BA94-C33D0338E6A8}" srcOrd="0" destOrd="0" parTransId="{A8C978E0-ED80-46D2-9E70-422D0D7280F0}" sibTransId="{8B688ADF-5DE9-4EC5-9097-5C9983E5FB8F}"/>
    <dgm:cxn modelId="{03602B1A-8CDD-4805-88CB-EAE631DF8559}" type="presParOf" srcId="{8CF6388B-E7E9-4B02-A62F-994F5D1A8E64}" destId="{6B3DFE9A-3482-481D-809C-871B688EAF3C}" srcOrd="0" destOrd="0" presId="urn:microsoft.com/office/officeart/2005/8/layout/vList5"/>
    <dgm:cxn modelId="{E5EDF383-FD5E-4E02-8DD1-2F82F7DFB4FC}" type="presParOf" srcId="{6B3DFE9A-3482-481D-809C-871B688EAF3C}" destId="{E64E13E2-0CE1-4274-8DE7-7C2E08811137}" srcOrd="0" destOrd="0" presId="urn:microsoft.com/office/officeart/2005/8/layout/vList5"/>
    <dgm:cxn modelId="{15E0001E-9FFF-4E8D-BE88-91DAB8D2C140}" type="presParOf" srcId="{6B3DFE9A-3482-481D-809C-871B688EAF3C}" destId="{F4A3E1B2-E188-4317-AB1A-A3A8884D94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B27E812-B477-48DF-B15A-CC5762437117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600" b="1" dirty="0" smtClean="0">
              <a:solidFill>
                <a:schemeClr val="bg2"/>
              </a:solidFill>
            </a:rPr>
            <a:t>Приказы Минтруда России</a:t>
          </a:r>
          <a:endParaRPr lang="ru-RU" sz="1600" b="1" dirty="0">
            <a:solidFill>
              <a:srgbClr val="C00000"/>
            </a:solidFill>
          </a:endParaRPr>
        </a:p>
      </dgm:t>
    </dgm:pt>
    <dgm:pt modelId="{3C66365D-9B18-4E5B-BA24-39B8A6351910}" type="parTrans" cxnId="{708EF52A-1C6D-4017-96DA-258CD1FA94D7}">
      <dgm:prSet/>
      <dgm:spPr/>
      <dgm:t>
        <a:bodyPr/>
        <a:lstStyle/>
        <a:p>
          <a:endParaRPr lang="ru-RU" sz="1600"/>
        </a:p>
      </dgm:t>
    </dgm:pt>
    <dgm:pt modelId="{F604A6DC-A816-45E6-B530-EBE3886B7D06}" type="sibTrans" cxnId="{708EF52A-1C6D-4017-96DA-258CD1FA94D7}">
      <dgm:prSet/>
      <dgm:spPr/>
      <dgm:t>
        <a:bodyPr/>
        <a:lstStyle/>
        <a:p>
          <a:endParaRPr lang="ru-RU" sz="1600"/>
        </a:p>
      </dgm:t>
    </dgm:pt>
    <dgm:pt modelId="{3B6CB928-B268-41C8-A6B5-6073FB580E97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23538D"/>
              </a:solidFill>
            </a:rPr>
            <a:t> </a:t>
          </a:r>
          <a:r>
            <a:rPr lang="ru-RU" sz="1600" b="1" dirty="0" smtClean="0">
              <a:solidFill>
                <a:srgbClr val="23538D"/>
              </a:solidFill>
            </a:rPr>
            <a:t>От 3 июля 2014 г. № 436н</a:t>
          </a:r>
          <a:r>
            <a:rPr lang="ru-RU" sz="1600" dirty="0" smtClean="0">
              <a:solidFill>
                <a:srgbClr val="23538D"/>
              </a:solidFill>
            </a:rPr>
            <a:t> «Об утверждении </a:t>
          </a:r>
          <a:r>
            <a:rPr lang="ru-RU" sz="1600" b="1" dirty="0" smtClean="0">
              <a:solidFill>
                <a:srgbClr val="23538D"/>
              </a:solidFill>
            </a:rPr>
            <a:t>порядка передачи результатов </a:t>
          </a:r>
          <a:r>
            <a:rPr lang="ru-RU" sz="1600" dirty="0" smtClean="0">
              <a:solidFill>
                <a:srgbClr val="23538D"/>
              </a:solidFill>
            </a:rPr>
            <a:t>проведения специальной оценки условий труда»</a:t>
          </a:r>
        </a:p>
      </dgm:t>
    </dgm:pt>
    <dgm:pt modelId="{AC225AFC-7FEA-47D9-A4A8-9924F09916A5}" type="parTrans" cxnId="{B303928D-CF41-4EED-B922-9D306E3253BA}">
      <dgm:prSet/>
      <dgm:spPr/>
      <dgm:t>
        <a:bodyPr/>
        <a:lstStyle/>
        <a:p>
          <a:endParaRPr lang="ru-RU" sz="1600"/>
        </a:p>
      </dgm:t>
    </dgm:pt>
    <dgm:pt modelId="{74BBFC24-CDBA-4A85-BADA-67E5F31FEEC7}" type="sibTrans" cxnId="{B303928D-CF41-4EED-B922-9D306E3253BA}">
      <dgm:prSet/>
      <dgm:spPr/>
      <dgm:t>
        <a:bodyPr/>
        <a:lstStyle/>
        <a:p>
          <a:endParaRPr lang="ru-RU" sz="1600"/>
        </a:p>
      </dgm:t>
    </dgm:pt>
    <dgm:pt modelId="{2E5075CE-B053-4A6C-BA94-C33D0338E6A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23538D"/>
              </a:solidFill>
            </a:rPr>
            <a:t> От 12 февраля 2014 г. № 96 </a:t>
          </a:r>
          <a:r>
            <a:rPr lang="ru-RU" sz="1600" dirty="0" smtClean="0">
              <a:solidFill>
                <a:srgbClr val="23538D"/>
              </a:solidFill>
            </a:rPr>
            <a:t>«</a:t>
          </a:r>
          <a:r>
            <a:rPr lang="ru-RU" sz="1600" b="1" dirty="0" smtClean="0">
              <a:solidFill>
                <a:srgbClr val="23538D"/>
              </a:solidFill>
            </a:rPr>
            <a:t>О внесении изменений и признании утратившими силу некоторых постановлений и приказов</a:t>
          </a:r>
          <a:r>
            <a:rPr lang="ru-RU" sz="1600" dirty="0" smtClean="0">
              <a:solidFill>
                <a:srgbClr val="23538D"/>
              </a:solidFill>
            </a:rPr>
            <a:t> Министерства труда Российской Федерации, Министерства труда и социального развития Российской Федерации, Министерства здравоохранения и социального развития Российской Федерации»</a:t>
          </a:r>
        </a:p>
      </dgm:t>
    </dgm:pt>
    <dgm:pt modelId="{A8C978E0-ED80-46D2-9E70-422D0D7280F0}" type="parTrans" cxnId="{614A59DA-CB63-4F66-BCCB-B46FD7313A61}">
      <dgm:prSet/>
      <dgm:spPr/>
      <dgm:t>
        <a:bodyPr/>
        <a:lstStyle/>
        <a:p>
          <a:endParaRPr lang="ru-RU" sz="1600"/>
        </a:p>
      </dgm:t>
    </dgm:pt>
    <dgm:pt modelId="{8B688ADF-5DE9-4EC5-9097-5C9983E5FB8F}" type="sibTrans" cxnId="{614A59DA-CB63-4F66-BCCB-B46FD7313A61}">
      <dgm:prSet/>
      <dgm:spPr/>
      <dgm:t>
        <a:bodyPr/>
        <a:lstStyle/>
        <a:p>
          <a:endParaRPr lang="ru-RU" sz="1600"/>
        </a:p>
      </dgm:t>
    </dgm:pt>
    <dgm:pt modelId="{97F9FCFE-2D73-4C1B-8EAA-5827A32EE43C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23538D"/>
              </a:solidFill>
            </a:rPr>
            <a:t> </a:t>
          </a:r>
          <a:r>
            <a:rPr lang="ru-RU" sz="1600" b="1" dirty="0" smtClean="0">
              <a:solidFill>
                <a:srgbClr val="23538D"/>
              </a:solidFill>
            </a:rPr>
            <a:t>От 25 июля 2014 г. № 482  «</a:t>
          </a:r>
          <a:r>
            <a:rPr lang="ru-RU" sz="1600" dirty="0" smtClean="0">
              <a:solidFill>
                <a:srgbClr val="23538D"/>
              </a:solidFill>
            </a:rPr>
            <a:t>Об </a:t>
          </a:r>
          <a:r>
            <a:rPr lang="ru-RU" sz="1600" b="1" dirty="0" smtClean="0">
              <a:solidFill>
                <a:srgbClr val="23538D"/>
              </a:solidFill>
            </a:rPr>
            <a:t>организации работы по проведению дистанционного тестирования лиц</a:t>
          </a:r>
          <a:r>
            <a:rPr lang="ru-RU" sz="1600" dirty="0" smtClean="0">
              <a:solidFill>
                <a:srgbClr val="23538D"/>
              </a:solidFill>
            </a:rPr>
            <a:t>, </a:t>
          </a:r>
          <a:r>
            <a:rPr lang="ru-RU" sz="1600" b="1" dirty="0" smtClean="0">
              <a:solidFill>
                <a:srgbClr val="23538D"/>
              </a:solidFill>
            </a:rPr>
            <a:t>претендующих на получение сертификата эксперта</a:t>
          </a:r>
          <a:r>
            <a:rPr lang="ru-RU" sz="1600" dirty="0" smtClean="0">
              <a:solidFill>
                <a:srgbClr val="23538D"/>
              </a:solidFill>
            </a:rPr>
            <a:t> на право выполнения работ по специальной оценке условий труда»</a:t>
          </a:r>
          <a:endParaRPr lang="ru-RU" sz="1600" b="1" dirty="0" smtClean="0">
            <a:solidFill>
              <a:srgbClr val="23538D"/>
            </a:solidFill>
          </a:endParaRPr>
        </a:p>
      </dgm:t>
    </dgm:pt>
    <dgm:pt modelId="{17CAAB6E-1294-4BD8-82AF-910DB017B08B}" type="parTrans" cxnId="{33443B0A-1FB9-41EB-B606-AA67AB234E71}">
      <dgm:prSet/>
      <dgm:spPr/>
      <dgm:t>
        <a:bodyPr/>
        <a:lstStyle/>
        <a:p>
          <a:endParaRPr lang="ru-RU" sz="1600"/>
        </a:p>
      </dgm:t>
    </dgm:pt>
    <dgm:pt modelId="{BC852832-D05B-491B-8D4A-0218DD6A29AE}" type="sibTrans" cxnId="{33443B0A-1FB9-41EB-B606-AA67AB234E71}">
      <dgm:prSet/>
      <dgm:spPr/>
      <dgm:t>
        <a:bodyPr/>
        <a:lstStyle/>
        <a:p>
          <a:endParaRPr lang="ru-RU" sz="1600"/>
        </a:p>
      </dgm:t>
    </dgm:pt>
    <dgm:pt modelId="{FDE95E20-2301-4927-AD88-14F8616384AE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23538D"/>
              </a:solidFill>
            </a:rPr>
            <a:t> От 12 августа 2014 г. 549н </a:t>
          </a:r>
          <a:r>
            <a:rPr lang="ru-RU" sz="1600" dirty="0" smtClean="0">
              <a:solidFill>
                <a:srgbClr val="23538D"/>
              </a:solidFill>
            </a:rPr>
            <a:t>«Об утверждении </a:t>
          </a:r>
          <a:r>
            <a:rPr lang="ru-RU" sz="1600" b="1" dirty="0" smtClean="0">
              <a:solidFill>
                <a:srgbClr val="23538D"/>
              </a:solidFill>
            </a:rPr>
            <a:t>Порядка проведения государственной экспертизы </a:t>
          </a:r>
          <a:r>
            <a:rPr lang="ru-RU" sz="1600" dirty="0" smtClean="0">
              <a:solidFill>
                <a:srgbClr val="23538D"/>
              </a:solidFill>
            </a:rPr>
            <a:t>условий труда» (приказ от 03.04.2014 </a:t>
          </a:r>
          <a:br>
            <a:rPr lang="ru-RU" sz="1600" dirty="0" smtClean="0">
              <a:solidFill>
                <a:srgbClr val="23538D"/>
              </a:solidFill>
            </a:rPr>
          </a:br>
          <a:r>
            <a:rPr lang="ru-RU" sz="1600" dirty="0" smtClean="0">
              <a:solidFill>
                <a:srgbClr val="23538D"/>
              </a:solidFill>
            </a:rPr>
            <a:t>№ 173н отменен 12.08.2014 приказом № 548)</a:t>
          </a:r>
        </a:p>
      </dgm:t>
    </dgm:pt>
    <dgm:pt modelId="{97FD3DF0-DE0D-46F6-B070-40D22EEF87D2}" type="parTrans" cxnId="{6B514D6A-E10D-4ECF-A23B-FF558636D058}">
      <dgm:prSet/>
      <dgm:spPr/>
      <dgm:t>
        <a:bodyPr/>
        <a:lstStyle/>
        <a:p>
          <a:endParaRPr lang="ru-RU" sz="1600"/>
        </a:p>
      </dgm:t>
    </dgm:pt>
    <dgm:pt modelId="{CCF4EEDE-C65E-4B2D-9EA5-8E73FF4A61DE}" type="sibTrans" cxnId="{6B514D6A-E10D-4ECF-A23B-FF558636D058}">
      <dgm:prSet/>
      <dgm:spPr/>
      <dgm:t>
        <a:bodyPr/>
        <a:lstStyle/>
        <a:p>
          <a:endParaRPr lang="ru-RU" sz="1600"/>
        </a:p>
      </dgm:t>
    </dgm:pt>
    <dgm:pt modelId="{7A7758F2-0819-4D6B-B312-FABB0EB11A50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rgbClr val="23538D"/>
              </a:solidFill>
            </a:rPr>
            <a:t> </a:t>
          </a:r>
          <a:r>
            <a:rPr lang="ru-RU" sz="1600" b="1" dirty="0" smtClean="0">
              <a:solidFill>
                <a:srgbClr val="23538D"/>
              </a:solidFill>
            </a:rPr>
            <a:t>От 24 июня 2014 г. № 412н</a:t>
          </a:r>
          <a:r>
            <a:rPr lang="ru-RU" sz="1600" dirty="0" smtClean="0">
              <a:solidFill>
                <a:srgbClr val="23538D"/>
              </a:solidFill>
            </a:rPr>
            <a:t> «Об утверждении </a:t>
          </a:r>
          <a:r>
            <a:rPr lang="ru-RU" sz="1600" b="1" dirty="0" smtClean="0">
              <a:solidFill>
                <a:srgbClr val="23538D"/>
              </a:solidFill>
            </a:rPr>
            <a:t>Типового положения о комитете (комиссии) по охране труда</a:t>
          </a:r>
          <a:r>
            <a:rPr lang="ru-RU" sz="1600" dirty="0" smtClean="0">
              <a:solidFill>
                <a:srgbClr val="23538D"/>
              </a:solidFill>
            </a:rPr>
            <a:t>»</a:t>
          </a:r>
        </a:p>
      </dgm:t>
    </dgm:pt>
    <dgm:pt modelId="{372270A3-3300-409E-99B1-F07459875606}" type="parTrans" cxnId="{B48CB83E-7CE1-43B5-95C7-53A191EFBF14}">
      <dgm:prSet/>
      <dgm:spPr/>
      <dgm:t>
        <a:bodyPr/>
        <a:lstStyle/>
        <a:p>
          <a:endParaRPr lang="ru-RU" sz="1600"/>
        </a:p>
      </dgm:t>
    </dgm:pt>
    <dgm:pt modelId="{88E6CB02-1DE4-4E06-81F0-438E730BA64F}" type="sibTrans" cxnId="{B48CB83E-7CE1-43B5-95C7-53A191EFBF14}">
      <dgm:prSet/>
      <dgm:spPr/>
      <dgm:t>
        <a:bodyPr/>
        <a:lstStyle/>
        <a:p>
          <a:endParaRPr lang="ru-RU" sz="1600"/>
        </a:p>
      </dgm:t>
    </dgm:pt>
    <dgm:pt modelId="{4680F841-CA47-4929-AA2D-4B3303DCDDB1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23538D"/>
              </a:solidFill>
            </a:rPr>
            <a:t> От 20 февраля 2014 г. № 103н «О внесении изменений и признании утратившими силу некоторых нормативных правовых актов </a:t>
          </a:r>
          <a:r>
            <a:rPr lang="ru-RU" sz="1600" dirty="0" smtClean="0">
              <a:solidFill>
                <a:srgbClr val="23538D"/>
              </a:solidFill>
            </a:rPr>
            <a:t>Министерства труда и социального развития Российской Федерации, Министерства здравоохранения и социального развития Российской Федерации, Министерства труда и социальной защиты Российской Федерации»</a:t>
          </a:r>
        </a:p>
      </dgm:t>
    </dgm:pt>
    <dgm:pt modelId="{EEB3DEF8-8FDC-4F8B-9488-2A7F22843F9B}" type="parTrans" cxnId="{0E288CA2-A07E-431C-B94D-E87389B1BBCF}">
      <dgm:prSet/>
      <dgm:spPr/>
      <dgm:t>
        <a:bodyPr/>
        <a:lstStyle/>
        <a:p>
          <a:endParaRPr lang="ru-RU" sz="1600"/>
        </a:p>
      </dgm:t>
    </dgm:pt>
    <dgm:pt modelId="{9F69B767-5764-4420-96F8-9B04619FCA1C}" type="sibTrans" cxnId="{0E288CA2-A07E-431C-B94D-E87389B1BBCF}">
      <dgm:prSet/>
      <dgm:spPr/>
      <dgm:t>
        <a:bodyPr/>
        <a:lstStyle/>
        <a:p>
          <a:endParaRPr lang="ru-RU" sz="1600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DFE9A-3482-481D-809C-871B688EAF3C}" type="pres">
      <dgm:prSet presAssocID="{7B27E812-B477-48DF-B15A-CC5762437117}" presName="linNode" presStyleCnt="0"/>
      <dgm:spPr/>
    </dgm:pt>
    <dgm:pt modelId="{E64E13E2-0CE1-4274-8DE7-7C2E08811137}" type="pres">
      <dgm:prSet presAssocID="{7B27E812-B477-48DF-B15A-CC5762437117}" presName="parentText" presStyleLbl="node1" presStyleIdx="0" presStyleCnt="1" custScaleX="69056" custLinFactNeighborX="-17" custLinFactNeighborY="25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3E1B2-E188-4317-AB1A-A3A8884D941D}" type="pres">
      <dgm:prSet presAssocID="{7B27E812-B477-48DF-B15A-CC5762437117}" presName="descendantText" presStyleLbl="alignAccFollowNode1" presStyleIdx="0" presStyleCnt="1" custScaleX="170553" custScaleY="125122" custLinFactNeighborX="53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E38098-EC4A-4CDE-B850-C69215B40158}" type="presOf" srcId="{2E5075CE-B053-4A6C-BA94-C33D0338E6A8}" destId="{F4A3E1B2-E188-4317-AB1A-A3A8884D941D}" srcOrd="0" destOrd="0" presId="urn:microsoft.com/office/officeart/2005/8/layout/vList5"/>
    <dgm:cxn modelId="{68B385F7-10EB-4136-9E2C-D1B9858574F7}" type="presOf" srcId="{4680F841-CA47-4929-AA2D-4B3303DCDDB1}" destId="{F4A3E1B2-E188-4317-AB1A-A3A8884D941D}" srcOrd="0" destOrd="1" presId="urn:microsoft.com/office/officeart/2005/8/layout/vList5"/>
    <dgm:cxn modelId="{0E288CA2-A07E-431C-B94D-E87389B1BBCF}" srcId="{7B27E812-B477-48DF-B15A-CC5762437117}" destId="{4680F841-CA47-4929-AA2D-4B3303DCDDB1}" srcOrd="1" destOrd="0" parTransId="{EEB3DEF8-8FDC-4F8B-9488-2A7F22843F9B}" sibTransId="{9F69B767-5764-4420-96F8-9B04619FCA1C}"/>
    <dgm:cxn modelId="{B303928D-CF41-4EED-B922-9D306E3253BA}" srcId="{7B27E812-B477-48DF-B15A-CC5762437117}" destId="{3B6CB928-B268-41C8-A6B5-6073FB580E97}" srcOrd="3" destOrd="0" parTransId="{AC225AFC-7FEA-47D9-A4A8-9924F09916A5}" sibTransId="{74BBFC24-CDBA-4A85-BADA-67E5F31FEEC7}"/>
    <dgm:cxn modelId="{37E873A6-4149-48BE-9E0D-C57842F48631}" type="presOf" srcId="{1B4D21D1-78CC-4431-95D7-8EC976B1DCEA}" destId="{8CF6388B-E7E9-4B02-A62F-994F5D1A8E64}" srcOrd="0" destOrd="0" presId="urn:microsoft.com/office/officeart/2005/8/layout/vList5"/>
    <dgm:cxn modelId="{63FEA607-0ECB-4672-B3CC-EA3EF0EFD3C8}" type="presOf" srcId="{3B6CB928-B268-41C8-A6B5-6073FB580E97}" destId="{F4A3E1B2-E188-4317-AB1A-A3A8884D941D}" srcOrd="0" destOrd="3" presId="urn:microsoft.com/office/officeart/2005/8/layout/vList5"/>
    <dgm:cxn modelId="{33443B0A-1FB9-41EB-B606-AA67AB234E71}" srcId="{7B27E812-B477-48DF-B15A-CC5762437117}" destId="{97F9FCFE-2D73-4C1B-8EAA-5827A32EE43C}" srcOrd="4" destOrd="0" parTransId="{17CAAB6E-1294-4BD8-82AF-910DB017B08B}" sibTransId="{BC852832-D05B-491B-8D4A-0218DD6A29AE}"/>
    <dgm:cxn modelId="{6BE03FA4-E525-4DC8-B207-37C24D7050D2}" type="presOf" srcId="{7A7758F2-0819-4D6B-B312-FABB0EB11A50}" destId="{F4A3E1B2-E188-4317-AB1A-A3A8884D941D}" srcOrd="0" destOrd="2" presId="urn:microsoft.com/office/officeart/2005/8/layout/vList5"/>
    <dgm:cxn modelId="{E272E17D-2777-4D7E-BB78-92789B9B147F}" type="presOf" srcId="{FDE95E20-2301-4927-AD88-14F8616384AE}" destId="{F4A3E1B2-E188-4317-AB1A-A3A8884D941D}" srcOrd="0" destOrd="5" presId="urn:microsoft.com/office/officeart/2005/8/layout/vList5"/>
    <dgm:cxn modelId="{B48CB83E-7CE1-43B5-95C7-53A191EFBF14}" srcId="{7B27E812-B477-48DF-B15A-CC5762437117}" destId="{7A7758F2-0819-4D6B-B312-FABB0EB11A50}" srcOrd="2" destOrd="0" parTransId="{372270A3-3300-409E-99B1-F07459875606}" sibTransId="{88E6CB02-1DE4-4E06-81F0-438E730BA64F}"/>
    <dgm:cxn modelId="{02F7740F-C27D-488B-A93D-B4A14B4B1C41}" type="presOf" srcId="{7B27E812-B477-48DF-B15A-CC5762437117}" destId="{E64E13E2-0CE1-4274-8DE7-7C2E08811137}" srcOrd="0" destOrd="0" presId="urn:microsoft.com/office/officeart/2005/8/layout/vList5"/>
    <dgm:cxn modelId="{B84E5E45-F5DD-4A31-84A3-8ED26A837A56}" type="presOf" srcId="{97F9FCFE-2D73-4C1B-8EAA-5827A32EE43C}" destId="{F4A3E1B2-E188-4317-AB1A-A3A8884D941D}" srcOrd="0" destOrd="4" presId="urn:microsoft.com/office/officeart/2005/8/layout/vList5"/>
    <dgm:cxn modelId="{708EF52A-1C6D-4017-96DA-258CD1FA94D7}" srcId="{1B4D21D1-78CC-4431-95D7-8EC976B1DCEA}" destId="{7B27E812-B477-48DF-B15A-CC5762437117}" srcOrd="0" destOrd="0" parTransId="{3C66365D-9B18-4E5B-BA24-39B8A6351910}" sibTransId="{F604A6DC-A816-45E6-B530-EBE3886B7D06}"/>
    <dgm:cxn modelId="{614A59DA-CB63-4F66-BCCB-B46FD7313A61}" srcId="{7B27E812-B477-48DF-B15A-CC5762437117}" destId="{2E5075CE-B053-4A6C-BA94-C33D0338E6A8}" srcOrd="0" destOrd="0" parTransId="{A8C978E0-ED80-46D2-9E70-422D0D7280F0}" sibTransId="{8B688ADF-5DE9-4EC5-9097-5C9983E5FB8F}"/>
    <dgm:cxn modelId="{6B514D6A-E10D-4ECF-A23B-FF558636D058}" srcId="{7B27E812-B477-48DF-B15A-CC5762437117}" destId="{FDE95E20-2301-4927-AD88-14F8616384AE}" srcOrd="5" destOrd="0" parTransId="{97FD3DF0-DE0D-46F6-B070-40D22EEF87D2}" sibTransId="{CCF4EEDE-C65E-4B2D-9EA5-8E73FF4A61DE}"/>
    <dgm:cxn modelId="{6403A6A6-1BBA-4616-BE72-54693351F489}" type="presParOf" srcId="{8CF6388B-E7E9-4B02-A62F-994F5D1A8E64}" destId="{6B3DFE9A-3482-481D-809C-871B688EAF3C}" srcOrd="0" destOrd="0" presId="urn:microsoft.com/office/officeart/2005/8/layout/vList5"/>
    <dgm:cxn modelId="{CDA9B0D0-523E-4060-B112-9B7E92A4E24F}" type="presParOf" srcId="{6B3DFE9A-3482-481D-809C-871B688EAF3C}" destId="{E64E13E2-0CE1-4274-8DE7-7C2E08811137}" srcOrd="0" destOrd="0" presId="urn:microsoft.com/office/officeart/2005/8/layout/vList5"/>
    <dgm:cxn modelId="{AF96B19C-5AAC-41E4-8F82-7578918A9AE1}" type="presParOf" srcId="{6B3DFE9A-3482-481D-809C-871B688EAF3C}" destId="{F4A3E1B2-E188-4317-AB1A-A3A8884D94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B27E812-B477-48DF-B15A-CC5762437117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800" b="1" dirty="0" smtClean="0">
              <a:solidFill>
                <a:schemeClr val="bg2"/>
              </a:solidFill>
            </a:rPr>
            <a:t>Приказы Минтруда России</a:t>
          </a:r>
          <a:endParaRPr lang="ru-RU" sz="1800" b="1" dirty="0">
            <a:solidFill>
              <a:schemeClr val="bg2"/>
            </a:solidFill>
          </a:endParaRPr>
        </a:p>
      </dgm:t>
    </dgm:pt>
    <dgm:pt modelId="{3C66365D-9B18-4E5B-BA24-39B8A6351910}" type="parTrans" cxnId="{708EF52A-1C6D-4017-96DA-258CD1FA94D7}">
      <dgm:prSet/>
      <dgm:spPr/>
      <dgm:t>
        <a:bodyPr/>
        <a:lstStyle/>
        <a:p>
          <a:endParaRPr lang="ru-RU"/>
        </a:p>
      </dgm:t>
    </dgm:pt>
    <dgm:pt modelId="{F604A6DC-A816-45E6-B530-EBE3886B7D06}" type="sibTrans" cxnId="{708EF52A-1C6D-4017-96DA-258CD1FA94D7}">
      <dgm:prSet/>
      <dgm:spPr/>
      <dgm:t>
        <a:bodyPr/>
        <a:lstStyle/>
        <a:p>
          <a:endParaRPr lang="ru-RU"/>
        </a:p>
      </dgm:t>
    </dgm:pt>
    <dgm:pt modelId="{2E5075CE-B053-4A6C-BA94-C33D0338E6A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23538D"/>
              </a:solidFill>
            </a:rPr>
            <a:t> Об </a:t>
          </a:r>
          <a:r>
            <a:rPr lang="ru-RU" sz="1800" b="1" dirty="0" smtClean="0">
              <a:solidFill>
                <a:srgbClr val="23538D"/>
              </a:solidFill>
            </a:rPr>
            <a:t>утверждении Методики снижения класса (подкласса) условий труда </a:t>
          </a:r>
          <a:r>
            <a:rPr lang="ru-RU" sz="1800" dirty="0" smtClean="0">
              <a:solidFill>
                <a:srgbClr val="23538D"/>
              </a:solidFill>
            </a:rPr>
            <a:t>при применении работниками, занятыми на работах с вредными условиями труда, эффективных средств индивидуальной защиты</a:t>
          </a:r>
        </a:p>
      </dgm:t>
    </dgm:pt>
    <dgm:pt modelId="{A8C978E0-ED80-46D2-9E70-422D0D7280F0}" type="parTrans" cxnId="{614A59DA-CB63-4F66-BCCB-B46FD7313A61}">
      <dgm:prSet/>
      <dgm:spPr/>
      <dgm:t>
        <a:bodyPr/>
        <a:lstStyle/>
        <a:p>
          <a:endParaRPr lang="ru-RU"/>
        </a:p>
      </dgm:t>
    </dgm:pt>
    <dgm:pt modelId="{8B688ADF-5DE9-4EC5-9097-5C9983E5FB8F}" type="sibTrans" cxnId="{614A59DA-CB63-4F66-BCCB-B46FD7313A61}">
      <dgm:prSet/>
      <dgm:spPr/>
      <dgm:t>
        <a:bodyPr/>
        <a:lstStyle/>
        <a:p>
          <a:endParaRPr lang="ru-RU"/>
        </a:p>
      </dgm:t>
    </dgm:pt>
    <dgm:pt modelId="{9E30FF58-1F66-468D-BC90-7C69612BECFF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23538D"/>
              </a:solidFill>
            </a:rPr>
            <a:t> Об </a:t>
          </a:r>
          <a:r>
            <a:rPr lang="ru-RU" sz="1800" b="1" dirty="0" smtClean="0">
              <a:solidFill>
                <a:srgbClr val="23538D"/>
              </a:solidFill>
            </a:rPr>
            <a:t>утверждении методических рекомендаций по определению  размера платы за проведение экспертизы </a:t>
          </a:r>
          <a:r>
            <a:rPr lang="ru-RU" sz="1800" dirty="0" smtClean="0">
              <a:solidFill>
                <a:srgbClr val="23538D"/>
              </a:solidFill>
            </a:rPr>
            <a:t>качества специальной оценки условий труда</a:t>
          </a:r>
          <a:endParaRPr lang="ru-RU" sz="1800" dirty="0">
            <a:solidFill>
              <a:srgbClr val="23538D"/>
            </a:solidFill>
          </a:endParaRPr>
        </a:p>
      </dgm:t>
    </dgm:pt>
    <dgm:pt modelId="{297572AA-B4D6-4697-A80A-02CCAC1DC52A}" type="parTrans" cxnId="{8C6E6B21-FF91-43F5-8BEC-BB22910B6A70}">
      <dgm:prSet/>
      <dgm:spPr/>
    </dgm:pt>
    <dgm:pt modelId="{96A04B54-D6D4-4409-9080-28B7C2618406}" type="sibTrans" cxnId="{8C6E6B21-FF91-43F5-8BEC-BB22910B6A70}">
      <dgm:prSet/>
      <dgm:spPr/>
    </dgm:pt>
    <dgm:pt modelId="{89D562EA-BBC7-4547-AEE0-3CC9810F6687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23538D"/>
              </a:solidFill>
            </a:rPr>
            <a:t> Об утверждении </a:t>
          </a:r>
          <a:r>
            <a:rPr lang="ru-RU" sz="1800" b="1" dirty="0" smtClean="0">
              <a:solidFill>
                <a:srgbClr val="23538D"/>
              </a:solidFill>
            </a:rPr>
            <a:t>Типового положения </a:t>
          </a:r>
          <a:r>
            <a:rPr lang="ru-RU" sz="1800" dirty="0" smtClean="0">
              <a:solidFill>
                <a:srgbClr val="23538D"/>
              </a:solidFill>
            </a:rPr>
            <a:t>о системе управления охраной труда</a:t>
          </a:r>
          <a:endParaRPr lang="ru-RU" sz="1800" dirty="0">
            <a:solidFill>
              <a:srgbClr val="23538D"/>
            </a:solidFill>
          </a:endParaRPr>
        </a:p>
      </dgm:t>
    </dgm:pt>
    <dgm:pt modelId="{8893513E-7979-43E9-A63E-F2271768EE2A}" type="parTrans" cxnId="{456B2AB5-3194-4218-90D3-A33A58EA7AD6}">
      <dgm:prSet/>
      <dgm:spPr/>
    </dgm:pt>
    <dgm:pt modelId="{03449F69-AA77-4851-AA02-2585DD5E876B}" type="sibTrans" cxnId="{456B2AB5-3194-4218-90D3-A33A58EA7AD6}">
      <dgm:prSet/>
      <dgm:spPr/>
    </dgm:pt>
    <dgm:pt modelId="{79062EA7-D2A3-4813-9DDF-A1567C8E8C0D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23538D"/>
              </a:solidFill>
            </a:rPr>
            <a:t> </a:t>
          </a:r>
          <a:r>
            <a:rPr lang="ru-RU" sz="1800" b="1" dirty="0" smtClean="0">
              <a:solidFill>
                <a:srgbClr val="23538D"/>
              </a:solidFill>
            </a:rPr>
            <a:t>Об утверждении Порядка рассмотрения разногласий </a:t>
          </a:r>
          <a:r>
            <a:rPr lang="ru-RU" sz="1800" dirty="0" smtClean="0">
              <a:solidFill>
                <a:srgbClr val="23538D"/>
              </a:solidFill>
            </a:rPr>
            <a:t>по вопросам проведения экспертизы качества специальной оценки условий труда</a:t>
          </a:r>
          <a:endParaRPr lang="ru-RU" sz="1800" dirty="0">
            <a:solidFill>
              <a:srgbClr val="23538D"/>
            </a:solidFill>
          </a:endParaRPr>
        </a:p>
      </dgm:t>
    </dgm:pt>
    <dgm:pt modelId="{14004A76-54C6-4BEC-85B2-55C61B7883C5}" type="parTrans" cxnId="{0AEA52E4-20E1-464B-886C-512F970A7BEE}">
      <dgm:prSet/>
      <dgm:spPr/>
    </dgm:pt>
    <dgm:pt modelId="{FDAEC06E-1BCE-4790-B604-8139C94C7FF1}" type="sibTrans" cxnId="{0AEA52E4-20E1-464B-886C-512F970A7BEE}">
      <dgm:prSet/>
      <dgm:spPr/>
    </dgm:pt>
    <dgm:pt modelId="{40086DCA-2626-4C31-A33F-E964FBAEFF81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23538D"/>
              </a:solidFill>
            </a:rPr>
            <a:t> Об утверждении </a:t>
          </a:r>
          <a:r>
            <a:rPr lang="ru-RU" sz="1800" b="1" dirty="0" smtClean="0">
              <a:solidFill>
                <a:srgbClr val="23538D"/>
              </a:solidFill>
            </a:rPr>
            <a:t>особенностей проведения специальной оценки условий труда </a:t>
          </a:r>
          <a:r>
            <a:rPr lang="ru-RU" sz="1800" dirty="0" smtClean="0">
              <a:solidFill>
                <a:srgbClr val="23538D"/>
              </a:solidFill>
            </a:rPr>
            <a:t>на рабочих местах отдельных категорий работников</a:t>
          </a:r>
          <a:endParaRPr lang="ru-RU" sz="1800" dirty="0">
            <a:solidFill>
              <a:srgbClr val="23538D"/>
            </a:solidFill>
          </a:endParaRPr>
        </a:p>
      </dgm:t>
    </dgm:pt>
    <dgm:pt modelId="{CA53C471-E32F-4584-AAE5-DD74B8688B0E}" type="parTrans" cxnId="{A2337DB2-0AE3-4B1E-AFDF-BD4B36A1C001}">
      <dgm:prSet/>
      <dgm:spPr/>
    </dgm:pt>
    <dgm:pt modelId="{CD11EAB3-24C8-47E9-A2B6-99C96BB8B20D}" type="sibTrans" cxnId="{A2337DB2-0AE3-4B1E-AFDF-BD4B36A1C001}">
      <dgm:prSet/>
      <dgm:spPr/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DFE9A-3482-481D-809C-871B688EAF3C}" type="pres">
      <dgm:prSet presAssocID="{7B27E812-B477-48DF-B15A-CC5762437117}" presName="linNode" presStyleCnt="0"/>
      <dgm:spPr/>
    </dgm:pt>
    <dgm:pt modelId="{E64E13E2-0CE1-4274-8DE7-7C2E08811137}" type="pres">
      <dgm:prSet presAssocID="{7B27E812-B477-48DF-B15A-CC5762437117}" presName="parentText" presStyleLbl="node1" presStyleIdx="0" presStyleCnt="1" custScaleX="110489" custLinFactNeighborX="-17" custLinFactNeighborY="25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3E1B2-E188-4317-AB1A-A3A8884D941D}" type="pres">
      <dgm:prSet presAssocID="{7B27E812-B477-48DF-B15A-CC5762437117}" presName="descendantText" presStyleLbl="alignAccFollowNode1" presStyleIdx="0" presStyleCnt="1" custScaleX="239144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337DB2-0AE3-4B1E-AFDF-BD4B36A1C001}" srcId="{7B27E812-B477-48DF-B15A-CC5762437117}" destId="{40086DCA-2626-4C31-A33F-E964FBAEFF81}" srcOrd="4" destOrd="0" parTransId="{CA53C471-E32F-4584-AAE5-DD74B8688B0E}" sibTransId="{CD11EAB3-24C8-47E9-A2B6-99C96BB8B20D}"/>
    <dgm:cxn modelId="{456B2AB5-3194-4218-90D3-A33A58EA7AD6}" srcId="{7B27E812-B477-48DF-B15A-CC5762437117}" destId="{89D562EA-BBC7-4547-AEE0-3CC9810F6687}" srcOrd="2" destOrd="0" parTransId="{8893513E-7979-43E9-A63E-F2271768EE2A}" sibTransId="{03449F69-AA77-4851-AA02-2585DD5E876B}"/>
    <dgm:cxn modelId="{B41D3B44-90BA-47DA-B683-11F7B08D480B}" type="presOf" srcId="{40086DCA-2626-4C31-A33F-E964FBAEFF81}" destId="{F4A3E1B2-E188-4317-AB1A-A3A8884D941D}" srcOrd="0" destOrd="4" presId="urn:microsoft.com/office/officeart/2005/8/layout/vList5"/>
    <dgm:cxn modelId="{25F69AF3-1CD1-4DB3-998E-312E48AEFBE7}" type="presOf" srcId="{89D562EA-BBC7-4547-AEE0-3CC9810F6687}" destId="{F4A3E1B2-E188-4317-AB1A-A3A8884D941D}" srcOrd="0" destOrd="2" presId="urn:microsoft.com/office/officeart/2005/8/layout/vList5"/>
    <dgm:cxn modelId="{98FE5B84-0E47-4445-91C4-2C2B39F38C80}" type="presOf" srcId="{79062EA7-D2A3-4813-9DDF-A1567C8E8C0D}" destId="{F4A3E1B2-E188-4317-AB1A-A3A8884D941D}" srcOrd="0" destOrd="3" presId="urn:microsoft.com/office/officeart/2005/8/layout/vList5"/>
    <dgm:cxn modelId="{F260303B-CC27-4BEB-95F5-0B19E21F0B3A}" type="presOf" srcId="{9E30FF58-1F66-468D-BC90-7C69612BECFF}" destId="{F4A3E1B2-E188-4317-AB1A-A3A8884D941D}" srcOrd="0" destOrd="1" presId="urn:microsoft.com/office/officeart/2005/8/layout/vList5"/>
    <dgm:cxn modelId="{B3F39DE6-D59C-4EBB-8C61-32A4E136E975}" type="presOf" srcId="{2E5075CE-B053-4A6C-BA94-C33D0338E6A8}" destId="{F4A3E1B2-E188-4317-AB1A-A3A8884D941D}" srcOrd="0" destOrd="0" presId="urn:microsoft.com/office/officeart/2005/8/layout/vList5"/>
    <dgm:cxn modelId="{8C6E6B21-FF91-43F5-8BEC-BB22910B6A70}" srcId="{7B27E812-B477-48DF-B15A-CC5762437117}" destId="{9E30FF58-1F66-468D-BC90-7C69612BECFF}" srcOrd="1" destOrd="0" parTransId="{297572AA-B4D6-4697-A80A-02CCAC1DC52A}" sibTransId="{96A04B54-D6D4-4409-9080-28B7C2618406}"/>
    <dgm:cxn modelId="{708EF52A-1C6D-4017-96DA-258CD1FA94D7}" srcId="{1B4D21D1-78CC-4431-95D7-8EC976B1DCEA}" destId="{7B27E812-B477-48DF-B15A-CC5762437117}" srcOrd="0" destOrd="0" parTransId="{3C66365D-9B18-4E5B-BA24-39B8A6351910}" sibTransId="{F604A6DC-A816-45E6-B530-EBE3886B7D06}"/>
    <dgm:cxn modelId="{26032859-A2C3-4AC0-AC2E-395DCA5DDA68}" type="presOf" srcId="{1B4D21D1-78CC-4431-95D7-8EC976B1DCEA}" destId="{8CF6388B-E7E9-4B02-A62F-994F5D1A8E64}" srcOrd="0" destOrd="0" presId="urn:microsoft.com/office/officeart/2005/8/layout/vList5"/>
    <dgm:cxn modelId="{614A59DA-CB63-4F66-BCCB-B46FD7313A61}" srcId="{7B27E812-B477-48DF-B15A-CC5762437117}" destId="{2E5075CE-B053-4A6C-BA94-C33D0338E6A8}" srcOrd="0" destOrd="0" parTransId="{A8C978E0-ED80-46D2-9E70-422D0D7280F0}" sibTransId="{8B688ADF-5DE9-4EC5-9097-5C9983E5FB8F}"/>
    <dgm:cxn modelId="{0AEA52E4-20E1-464B-886C-512F970A7BEE}" srcId="{7B27E812-B477-48DF-B15A-CC5762437117}" destId="{79062EA7-D2A3-4813-9DDF-A1567C8E8C0D}" srcOrd="3" destOrd="0" parTransId="{14004A76-54C6-4BEC-85B2-55C61B7883C5}" sibTransId="{FDAEC06E-1BCE-4790-B604-8139C94C7FF1}"/>
    <dgm:cxn modelId="{1687D71D-0C5A-4D43-A4E5-547E4D7B3236}" type="presOf" srcId="{7B27E812-B477-48DF-B15A-CC5762437117}" destId="{E64E13E2-0CE1-4274-8DE7-7C2E08811137}" srcOrd="0" destOrd="0" presId="urn:microsoft.com/office/officeart/2005/8/layout/vList5"/>
    <dgm:cxn modelId="{ADD75B17-788C-4EB7-90D6-2E3739371703}" type="presParOf" srcId="{8CF6388B-E7E9-4B02-A62F-994F5D1A8E64}" destId="{6B3DFE9A-3482-481D-809C-871B688EAF3C}" srcOrd="0" destOrd="0" presId="urn:microsoft.com/office/officeart/2005/8/layout/vList5"/>
    <dgm:cxn modelId="{5A2DFAD3-8155-4A16-98A4-F5E7EFAC60D4}" type="presParOf" srcId="{6B3DFE9A-3482-481D-809C-871B688EAF3C}" destId="{E64E13E2-0CE1-4274-8DE7-7C2E08811137}" srcOrd="0" destOrd="0" presId="urn:microsoft.com/office/officeart/2005/8/layout/vList5"/>
    <dgm:cxn modelId="{4DF0630B-CE32-464F-A88F-308F734FE211}" type="presParOf" srcId="{6B3DFE9A-3482-481D-809C-871B688EAF3C}" destId="{F4A3E1B2-E188-4317-AB1A-A3A8884D941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FCD251-E51D-4383-981A-18307FD75A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26954-169A-41D7-89D9-79988EF10208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E0F0A9E-7106-4811-8FC2-883BD26EAC99}" type="par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12C803-BAB9-4F3B-9EED-FFEEC4F2AE10}" type="sibTrans" cxnId="{22C67025-682A-4364-83A2-0046802670BB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332F88F-C5D3-4EDB-87B2-CFC651C3E33C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F11A2DEB-D2E7-4B0D-858F-C4C99BCF238A}" type="sib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CE087EA-2422-44C4-8EB5-B48BD9686DC4}" type="parTrans" cxnId="{D7F40419-2172-4D17-94FF-C7A9FC7D86A6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CC096540-E9AF-484F-BC74-6051ADBEBB54}">
      <dgm:prSet phldrT="[Текст]"/>
      <dgm:spPr/>
      <dgm:t>
        <a:bodyPr/>
        <a:lstStyle/>
        <a:p>
          <a:endParaRPr lang="ru-RU" dirty="0">
            <a:solidFill>
              <a:schemeClr val="tx2"/>
            </a:solidFill>
          </a:endParaRPr>
        </a:p>
      </dgm:t>
    </dgm:pt>
    <dgm:pt modelId="{317EE762-291E-486F-B94E-184198BA01E0}" type="par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F15C6AD1-3AFB-43FB-98E1-4A6139CF77CB}" type="sibTrans" cxnId="{D1D92F40-732D-4865-85F1-62A8465B17E9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5F9ED20F-16BD-48E3-8070-994894978155}">
      <dgm:prSet custT="1"/>
      <dgm:spPr/>
      <dgm:t>
        <a:bodyPr/>
        <a:lstStyle/>
        <a:p>
          <a:pPr algn="just"/>
          <a:r>
            <a:rPr lang="ru-RU" sz="1800" dirty="0" smtClean="0">
              <a:solidFill>
                <a:schemeClr val="tx2"/>
              </a:solidFill>
            </a:rPr>
            <a:t>не менее 5 экспертов, работающих по трудовому договору и имеющих сертификат эксперта на право выполнения работ по специальной оценке условий труда, в том числе не менее одного эксперта, имеющего высшее образование по одной из специальностей - врач по общей гигиене, врач по гигиене труда, врач по санитарно-гигиеническим лабораторным исследованиям, аттестуемых Минтрудом России</a:t>
          </a:r>
          <a:endParaRPr lang="ru-RU" sz="1800" dirty="0">
            <a:solidFill>
              <a:schemeClr val="tx2"/>
            </a:solidFill>
          </a:endParaRPr>
        </a:p>
      </dgm:t>
    </dgm:pt>
    <dgm:pt modelId="{183CFECA-0A38-4D45-83EF-19EAF4870385}" type="par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EA289D32-B70B-446E-9AE0-BB6273E2DEB2}" type="sibTrans" cxnId="{0EBD2BF3-6805-4F55-B047-45167A232630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B150C0BB-AA7C-47B9-BC6D-D70F2B153090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испытательная лаборатория (центр), аккредитуемая Росаккредитацией </a:t>
          </a:r>
          <a:endParaRPr lang="ru-RU" dirty="0">
            <a:solidFill>
              <a:schemeClr val="tx2"/>
            </a:solidFill>
          </a:endParaRPr>
        </a:p>
      </dgm:t>
    </dgm:pt>
    <dgm:pt modelId="{4FD70679-0803-41FE-B1E0-346550423CA4}" type="par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B0441CA-57D7-4211-82AB-E8A061274BF2}" type="sibTrans" cxnId="{373C0D46-46D0-459D-A3E9-A069103C57E4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3241CA47-391B-4E44-9F00-ADC33CE43916}">
      <dgm:prSet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один из уставных видов деятельности – проведение специальной оценки условий труда</a:t>
          </a:r>
          <a:endParaRPr lang="ru-RU" dirty="0">
            <a:solidFill>
              <a:schemeClr val="tx2"/>
            </a:solidFill>
          </a:endParaRPr>
        </a:p>
      </dgm:t>
    </dgm:pt>
    <dgm:pt modelId="{51738CB2-E2E6-4339-9B3A-80F29B686E9A}" type="par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0F6D4F78-8A15-4F70-8532-7AD9C43F8028}" type="sibTrans" cxnId="{0D527BDE-10F9-4EDC-AA53-9C256B85247C}">
      <dgm:prSet/>
      <dgm:spPr/>
      <dgm:t>
        <a:bodyPr/>
        <a:lstStyle/>
        <a:p>
          <a:endParaRPr lang="ru-RU">
            <a:solidFill>
              <a:schemeClr val="tx2"/>
            </a:solidFill>
          </a:endParaRPr>
        </a:p>
      </dgm:t>
    </dgm:pt>
    <dgm:pt modelId="{D70C7C3E-1C86-4FDB-B368-9BD484AC5283}" type="pres">
      <dgm:prSet presAssocID="{9DFCD251-E51D-4383-981A-18307FD75A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02BA4-2CBA-4F4E-870F-70043F0E09BE}" type="pres">
      <dgm:prSet presAssocID="{0332F88F-C5D3-4EDB-87B2-CFC651C3E33C}" presName="composite" presStyleCnt="0"/>
      <dgm:spPr/>
      <dgm:t>
        <a:bodyPr/>
        <a:lstStyle/>
        <a:p>
          <a:endParaRPr lang="ru-RU"/>
        </a:p>
      </dgm:t>
    </dgm:pt>
    <dgm:pt modelId="{50DCB581-17C3-4E2C-8D3E-617620A2C456}" type="pres">
      <dgm:prSet presAssocID="{0332F88F-C5D3-4EDB-87B2-CFC651C3E33C}" presName="parentText" presStyleLbl="alignNode1" presStyleIdx="0" presStyleCnt="3" custScaleY="142217" custLinFactNeighborX="0" custLinFactNeighborY="43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0A4C5-463C-4FAD-8AF9-06DB0AE4C455}" type="pres">
      <dgm:prSet presAssocID="{0332F88F-C5D3-4EDB-87B2-CFC651C3E33C}" presName="descendantText" presStyleLbl="alignAcc1" presStyleIdx="0" presStyleCnt="3" custScaleY="175962" custLinFactNeighborX="-396" custLinFactNeighborY="11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A9371-18B6-46B4-9A2F-9E987B1CB865}" type="pres">
      <dgm:prSet presAssocID="{F11A2DEB-D2E7-4B0D-858F-C4C99BCF238A}" presName="sp" presStyleCnt="0"/>
      <dgm:spPr/>
      <dgm:t>
        <a:bodyPr/>
        <a:lstStyle/>
        <a:p>
          <a:endParaRPr lang="ru-RU"/>
        </a:p>
      </dgm:t>
    </dgm:pt>
    <dgm:pt modelId="{8CE96A9B-CF78-4649-BB78-9BAD04421A30}" type="pres">
      <dgm:prSet presAssocID="{BED26954-169A-41D7-89D9-79988EF10208}" presName="composite" presStyleCnt="0"/>
      <dgm:spPr/>
      <dgm:t>
        <a:bodyPr/>
        <a:lstStyle/>
        <a:p>
          <a:endParaRPr lang="ru-RU"/>
        </a:p>
      </dgm:t>
    </dgm:pt>
    <dgm:pt modelId="{C1AA7883-7D41-403C-B916-3A7FCB19FC44}" type="pres">
      <dgm:prSet presAssocID="{BED26954-169A-41D7-89D9-79988EF10208}" presName="parentText" presStyleLbl="alignNode1" presStyleIdx="1" presStyleCnt="3" custLinFactNeighborX="-6238" custLinFactNeighborY="74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CEBC4-1BC7-4E65-8EE4-F1F908C736AD}" type="pres">
      <dgm:prSet presAssocID="{BED26954-169A-41D7-89D9-79988EF10208}" presName="descendantText" presStyleLbl="alignAcc1" presStyleIdx="1" presStyleCnt="3" custLinFactNeighborX="-30" custLinFactNeighborY="1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B0AB-4F02-4B2E-9A7C-C70B9EEE91D5}" type="pres">
      <dgm:prSet presAssocID="{3212C803-BAB9-4F3B-9EED-FFEEC4F2AE10}" presName="sp" presStyleCnt="0"/>
      <dgm:spPr/>
      <dgm:t>
        <a:bodyPr/>
        <a:lstStyle/>
        <a:p>
          <a:endParaRPr lang="ru-RU"/>
        </a:p>
      </dgm:t>
    </dgm:pt>
    <dgm:pt modelId="{44744958-7A9E-4E44-877F-02FB418DDE56}" type="pres">
      <dgm:prSet presAssocID="{CC096540-E9AF-484F-BC74-6051ADBEBB54}" presName="composite" presStyleCnt="0"/>
      <dgm:spPr/>
      <dgm:t>
        <a:bodyPr/>
        <a:lstStyle/>
        <a:p>
          <a:endParaRPr lang="ru-RU"/>
        </a:p>
      </dgm:t>
    </dgm:pt>
    <dgm:pt modelId="{D8954B93-D172-4286-A102-FE26401302EE}" type="pres">
      <dgm:prSet presAssocID="{CC096540-E9AF-484F-BC74-6051ADBEBB54}" presName="parentText" presStyleLbl="alignNode1" presStyleIdx="2" presStyleCnt="3" custLinFactNeighborX="0" custLinFactNeighborY="98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C02FD-6520-4EA1-80D7-5825FE6ECCEA}" type="pres">
      <dgm:prSet presAssocID="{CC096540-E9AF-484F-BC74-6051ADBEBB5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527BDE-10F9-4EDC-AA53-9C256B85247C}" srcId="{BED26954-169A-41D7-89D9-79988EF10208}" destId="{3241CA47-391B-4E44-9F00-ADC33CE43916}" srcOrd="0" destOrd="0" parTransId="{51738CB2-E2E6-4339-9B3A-80F29B686E9A}" sibTransId="{0F6D4F78-8A15-4F70-8532-7AD9C43F8028}"/>
    <dgm:cxn modelId="{14D0A149-E0C3-4300-9852-E5397F04D8DE}" type="presOf" srcId="{0332F88F-C5D3-4EDB-87B2-CFC651C3E33C}" destId="{50DCB581-17C3-4E2C-8D3E-617620A2C456}" srcOrd="0" destOrd="0" presId="urn:microsoft.com/office/officeart/2005/8/layout/chevron2"/>
    <dgm:cxn modelId="{D3D857AE-8C75-41FF-8476-CF98619CC532}" type="presOf" srcId="{B150C0BB-AA7C-47B9-BC6D-D70F2B153090}" destId="{E3FC02FD-6520-4EA1-80D7-5825FE6ECCEA}" srcOrd="0" destOrd="0" presId="urn:microsoft.com/office/officeart/2005/8/layout/chevron2"/>
    <dgm:cxn modelId="{D1D92F40-732D-4865-85F1-62A8465B17E9}" srcId="{9DFCD251-E51D-4383-981A-18307FD75A3B}" destId="{CC096540-E9AF-484F-BC74-6051ADBEBB54}" srcOrd="2" destOrd="0" parTransId="{317EE762-291E-486F-B94E-184198BA01E0}" sibTransId="{F15C6AD1-3AFB-43FB-98E1-4A6139CF77CB}"/>
    <dgm:cxn modelId="{39CE3654-CD39-4D38-A7FB-E6C9BC15F786}" type="presOf" srcId="{CC096540-E9AF-484F-BC74-6051ADBEBB54}" destId="{D8954B93-D172-4286-A102-FE26401302EE}" srcOrd="0" destOrd="0" presId="urn:microsoft.com/office/officeart/2005/8/layout/chevron2"/>
    <dgm:cxn modelId="{D7F40419-2172-4D17-94FF-C7A9FC7D86A6}" srcId="{9DFCD251-E51D-4383-981A-18307FD75A3B}" destId="{0332F88F-C5D3-4EDB-87B2-CFC651C3E33C}" srcOrd="0" destOrd="0" parTransId="{ECE087EA-2422-44C4-8EB5-B48BD9686DC4}" sibTransId="{F11A2DEB-D2E7-4B0D-858F-C4C99BCF238A}"/>
    <dgm:cxn modelId="{0EBD2BF3-6805-4F55-B047-45167A232630}" srcId="{0332F88F-C5D3-4EDB-87B2-CFC651C3E33C}" destId="{5F9ED20F-16BD-48E3-8070-994894978155}" srcOrd="0" destOrd="0" parTransId="{183CFECA-0A38-4D45-83EF-19EAF4870385}" sibTransId="{EA289D32-B70B-446E-9AE0-BB6273E2DEB2}"/>
    <dgm:cxn modelId="{22C67025-682A-4364-83A2-0046802670BB}" srcId="{9DFCD251-E51D-4383-981A-18307FD75A3B}" destId="{BED26954-169A-41D7-89D9-79988EF10208}" srcOrd="1" destOrd="0" parTransId="{3E0F0A9E-7106-4811-8FC2-883BD26EAC99}" sibTransId="{3212C803-BAB9-4F3B-9EED-FFEEC4F2AE10}"/>
    <dgm:cxn modelId="{D1F335D6-E51C-4DEE-BA75-FC9A01443751}" type="presOf" srcId="{5F9ED20F-16BD-48E3-8070-994894978155}" destId="{9190A4C5-463C-4FAD-8AF9-06DB0AE4C455}" srcOrd="0" destOrd="0" presId="urn:microsoft.com/office/officeart/2005/8/layout/chevron2"/>
    <dgm:cxn modelId="{373C0D46-46D0-459D-A3E9-A069103C57E4}" srcId="{CC096540-E9AF-484F-BC74-6051ADBEBB54}" destId="{B150C0BB-AA7C-47B9-BC6D-D70F2B153090}" srcOrd="0" destOrd="0" parTransId="{4FD70679-0803-41FE-B1E0-346550423CA4}" sibTransId="{3B0441CA-57D7-4211-82AB-E8A061274BF2}"/>
    <dgm:cxn modelId="{18D2789D-EBF1-4A1B-9544-DC2E640D6A06}" type="presOf" srcId="{3241CA47-391B-4E44-9F00-ADC33CE43916}" destId="{33ACEBC4-1BC7-4E65-8EE4-F1F908C736AD}" srcOrd="0" destOrd="0" presId="urn:microsoft.com/office/officeart/2005/8/layout/chevron2"/>
    <dgm:cxn modelId="{81D07839-53B9-48D3-9FA7-6DB45AC4A0EB}" type="presOf" srcId="{BED26954-169A-41D7-89D9-79988EF10208}" destId="{C1AA7883-7D41-403C-B916-3A7FCB19FC44}" srcOrd="0" destOrd="0" presId="urn:microsoft.com/office/officeart/2005/8/layout/chevron2"/>
    <dgm:cxn modelId="{E53B4B90-F607-4A08-BD31-AD412E45D8A6}" type="presOf" srcId="{9DFCD251-E51D-4383-981A-18307FD75A3B}" destId="{D70C7C3E-1C86-4FDB-B368-9BD484AC5283}" srcOrd="0" destOrd="0" presId="urn:microsoft.com/office/officeart/2005/8/layout/chevron2"/>
    <dgm:cxn modelId="{80958EC5-2226-4BB8-AFB4-68EC96E05761}" type="presParOf" srcId="{D70C7C3E-1C86-4FDB-B368-9BD484AC5283}" destId="{B1202BA4-2CBA-4F4E-870F-70043F0E09BE}" srcOrd="0" destOrd="0" presId="urn:microsoft.com/office/officeart/2005/8/layout/chevron2"/>
    <dgm:cxn modelId="{ECEB9D44-6065-4FD3-A6F1-F7398D9E49D6}" type="presParOf" srcId="{B1202BA4-2CBA-4F4E-870F-70043F0E09BE}" destId="{50DCB581-17C3-4E2C-8D3E-617620A2C456}" srcOrd="0" destOrd="0" presId="urn:microsoft.com/office/officeart/2005/8/layout/chevron2"/>
    <dgm:cxn modelId="{F99F4D42-58C1-4E0D-BDF9-6447134305B6}" type="presParOf" srcId="{B1202BA4-2CBA-4F4E-870F-70043F0E09BE}" destId="{9190A4C5-463C-4FAD-8AF9-06DB0AE4C455}" srcOrd="1" destOrd="0" presId="urn:microsoft.com/office/officeart/2005/8/layout/chevron2"/>
    <dgm:cxn modelId="{E4B1D178-B815-48CA-8785-DA33162356B1}" type="presParOf" srcId="{D70C7C3E-1C86-4FDB-B368-9BD484AC5283}" destId="{174A9371-18B6-46B4-9A2F-9E987B1CB865}" srcOrd="1" destOrd="0" presId="urn:microsoft.com/office/officeart/2005/8/layout/chevron2"/>
    <dgm:cxn modelId="{78DE0DCE-7E99-4E84-AA51-496601DB74AD}" type="presParOf" srcId="{D70C7C3E-1C86-4FDB-B368-9BD484AC5283}" destId="{8CE96A9B-CF78-4649-BB78-9BAD04421A30}" srcOrd="2" destOrd="0" presId="urn:microsoft.com/office/officeart/2005/8/layout/chevron2"/>
    <dgm:cxn modelId="{A474476F-9705-452D-A729-5D70CEDCD9C2}" type="presParOf" srcId="{8CE96A9B-CF78-4649-BB78-9BAD04421A30}" destId="{C1AA7883-7D41-403C-B916-3A7FCB19FC44}" srcOrd="0" destOrd="0" presId="urn:microsoft.com/office/officeart/2005/8/layout/chevron2"/>
    <dgm:cxn modelId="{5FBA84B5-7E9A-44C1-8514-7ECE58F1D09C}" type="presParOf" srcId="{8CE96A9B-CF78-4649-BB78-9BAD04421A30}" destId="{33ACEBC4-1BC7-4E65-8EE4-F1F908C736AD}" srcOrd="1" destOrd="0" presId="urn:microsoft.com/office/officeart/2005/8/layout/chevron2"/>
    <dgm:cxn modelId="{C157B825-F73D-45A8-9CEC-3768293765F5}" type="presParOf" srcId="{D70C7C3E-1C86-4FDB-B368-9BD484AC5283}" destId="{3013B0AB-4F02-4B2E-9A7C-C70B9EEE91D5}" srcOrd="3" destOrd="0" presId="urn:microsoft.com/office/officeart/2005/8/layout/chevron2"/>
    <dgm:cxn modelId="{D7B3064C-68C0-452C-9CAE-BE698CC54500}" type="presParOf" srcId="{D70C7C3E-1C86-4FDB-B368-9BD484AC5283}" destId="{44744958-7A9E-4E44-877F-02FB418DDE56}" srcOrd="4" destOrd="0" presId="urn:microsoft.com/office/officeart/2005/8/layout/chevron2"/>
    <dgm:cxn modelId="{642EBF77-650D-4958-B75B-824E855D8E67}" type="presParOf" srcId="{44744958-7A9E-4E44-877F-02FB418DDE56}" destId="{D8954B93-D172-4286-A102-FE26401302EE}" srcOrd="0" destOrd="0" presId="urn:microsoft.com/office/officeart/2005/8/layout/chevron2"/>
    <dgm:cxn modelId="{536B6AF6-F90B-4D99-ACD1-BD5E1FF01365}" type="presParOf" srcId="{44744958-7A9E-4E44-877F-02FB418DDE56}" destId="{E3FC02FD-6520-4EA1-80D7-5825FE6ECC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E66D1E-B455-4405-966D-83BA00AC662E}">
      <dsp:nvSpPr>
        <dsp:cNvPr id="0" name=""/>
        <dsp:cNvSpPr/>
      </dsp:nvSpPr>
      <dsp:spPr>
        <a:xfrm>
          <a:off x="4187" y="5159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разработка и реализация мероприятий, направленных на улучшение условий труда </a:t>
          </a:r>
          <a:endParaRPr lang="ru-RU" sz="1800" kern="1200" dirty="0"/>
        </a:p>
      </dsp:txBody>
      <dsp:txXfrm>
        <a:off x="4187" y="5159"/>
        <a:ext cx="8560576" cy="684979"/>
      </dsp:txXfrm>
    </dsp:sp>
    <dsp:sp modelId="{28850EFF-A21E-4E39-BC61-C7A9D9F714D8}">
      <dsp:nvSpPr>
        <dsp:cNvPr id="0" name=""/>
        <dsp:cNvSpPr/>
      </dsp:nvSpPr>
      <dsp:spPr>
        <a:xfrm rot="5400000">
          <a:off x="4155044" y="708594"/>
          <a:ext cx="258863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4155044" y="708594"/>
        <a:ext cx="258863" cy="308240"/>
      </dsp:txXfrm>
    </dsp:sp>
    <dsp:sp modelId="{E8F80A35-D7CC-42ED-9277-7C277A55D431}">
      <dsp:nvSpPr>
        <dsp:cNvPr id="0" name=""/>
        <dsp:cNvSpPr/>
      </dsp:nvSpPr>
      <dsp:spPr>
        <a:xfrm>
          <a:off x="4187" y="1035290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информирование работников об условиях труда на рабочих местах</a:t>
          </a:r>
          <a:endParaRPr lang="ru-RU" sz="1800" kern="1200" dirty="0"/>
        </a:p>
      </dsp:txBody>
      <dsp:txXfrm>
        <a:off x="4187" y="1035290"/>
        <a:ext cx="8560576" cy="684979"/>
      </dsp:txXfrm>
    </dsp:sp>
    <dsp:sp modelId="{377F6683-7219-44DB-9EA4-421441F4F4A8}">
      <dsp:nvSpPr>
        <dsp:cNvPr id="0" name=""/>
        <dsp:cNvSpPr/>
      </dsp:nvSpPr>
      <dsp:spPr>
        <a:xfrm rot="5400000">
          <a:off x="4157040" y="1736064"/>
          <a:ext cx="254871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4157040" y="1736064"/>
        <a:ext cx="254871" cy="308240"/>
      </dsp:txXfrm>
    </dsp:sp>
    <dsp:sp modelId="{E71C22AC-DAE2-472A-AAD3-1B7AFBB91EB8}">
      <dsp:nvSpPr>
        <dsp:cNvPr id="0" name=""/>
        <dsp:cNvSpPr/>
      </dsp:nvSpPr>
      <dsp:spPr>
        <a:xfrm>
          <a:off x="4187" y="2060099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обеспечение работников средствами индивидуальной защиты, а также оснащение рабочих мест средствами коллективной защиты</a:t>
          </a:r>
          <a:endParaRPr lang="ru-RU" sz="1800" kern="1200" dirty="0"/>
        </a:p>
      </dsp:txBody>
      <dsp:txXfrm>
        <a:off x="4187" y="2060099"/>
        <a:ext cx="8560576" cy="684979"/>
      </dsp:txXfrm>
    </dsp:sp>
    <dsp:sp modelId="{6FA9DD7A-F3D8-421C-A5A0-90D6A1FAD5A5}">
      <dsp:nvSpPr>
        <dsp:cNvPr id="0" name=""/>
        <dsp:cNvSpPr/>
      </dsp:nvSpPr>
      <dsp:spPr>
        <a:xfrm rot="5400000">
          <a:off x="4156042" y="2762203"/>
          <a:ext cx="256867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4156042" y="2762203"/>
        <a:ext cx="256867" cy="308240"/>
      </dsp:txXfrm>
    </dsp:sp>
    <dsp:sp modelId="{59391BBF-E95D-4383-A880-57B6C31422D3}">
      <dsp:nvSpPr>
        <dsp:cNvPr id="0" name=""/>
        <dsp:cNvSpPr/>
      </dsp:nvSpPr>
      <dsp:spPr>
        <a:xfrm>
          <a:off x="4187" y="308756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осуществление контроля за состоянием условий труда на рабочих местах</a:t>
          </a:r>
          <a:endParaRPr lang="ru-RU" sz="1800" kern="1200" dirty="0"/>
        </a:p>
      </dsp:txBody>
      <dsp:txXfrm>
        <a:off x="4187" y="3087568"/>
        <a:ext cx="8560576" cy="684979"/>
      </dsp:txXfrm>
    </dsp:sp>
    <dsp:sp modelId="{8A8C18D8-097D-4410-8081-A24B817A10EC}">
      <dsp:nvSpPr>
        <dsp:cNvPr id="0" name=""/>
        <dsp:cNvSpPr/>
      </dsp:nvSpPr>
      <dsp:spPr>
        <a:xfrm rot="5400000">
          <a:off x="4156042" y="3789673"/>
          <a:ext cx="256867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4156042" y="3789673"/>
        <a:ext cx="256867" cy="308240"/>
      </dsp:txXfrm>
    </dsp:sp>
    <dsp:sp modelId="{361F7DD1-59A8-430A-8E01-143B80D9FBE5}">
      <dsp:nvSpPr>
        <dsp:cNvPr id="0" name=""/>
        <dsp:cNvSpPr/>
      </dsp:nvSpPr>
      <dsp:spPr>
        <a:xfrm>
          <a:off x="4187" y="411503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предварительные и периодические медицинские осмотры работников</a:t>
          </a:r>
          <a:endParaRPr lang="ru-RU" sz="1800" kern="1200" dirty="0"/>
        </a:p>
      </dsp:txBody>
      <dsp:txXfrm>
        <a:off x="4187" y="4115038"/>
        <a:ext cx="8560576" cy="684979"/>
      </dsp:txXfrm>
    </dsp:sp>
    <dsp:sp modelId="{313A41F0-63C3-4D32-93BE-DC9AE0401907}">
      <dsp:nvSpPr>
        <dsp:cNvPr id="0" name=""/>
        <dsp:cNvSpPr/>
      </dsp:nvSpPr>
      <dsp:spPr>
        <a:xfrm rot="5400000">
          <a:off x="4156042" y="4817143"/>
          <a:ext cx="256867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4156042" y="4817143"/>
        <a:ext cx="256867" cy="308240"/>
      </dsp:txXfrm>
    </dsp:sp>
    <dsp:sp modelId="{80A7472D-4C84-4964-9B52-8AC2F74CFF81}">
      <dsp:nvSpPr>
        <dsp:cNvPr id="0" name=""/>
        <dsp:cNvSpPr/>
      </dsp:nvSpPr>
      <dsp:spPr>
        <a:xfrm>
          <a:off x="4187" y="514250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установление работникам предусмотренных Трудовым кодексом Российской Федерации гарантий и компенсаций</a:t>
          </a:r>
          <a:endParaRPr lang="ru-RU" sz="1800" kern="1200" dirty="0"/>
        </a:p>
      </dsp:txBody>
      <dsp:txXfrm>
        <a:off x="4187" y="5142508"/>
        <a:ext cx="8560576" cy="68497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75615-B2F1-4469-8608-BFAEC9312E7A}">
      <dsp:nvSpPr>
        <dsp:cNvPr id="0" name=""/>
        <dsp:cNvSpPr/>
      </dsp:nvSpPr>
      <dsp:spPr>
        <a:xfrm>
          <a:off x="3210800" y="-56924"/>
          <a:ext cx="2571291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высшее образование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210800" y="-56924"/>
        <a:ext cx="2571291" cy="1167993"/>
      </dsp:txXfrm>
    </dsp:sp>
    <dsp:sp modelId="{226A3F3F-6B5F-484D-98A2-571D8985D6F4}">
      <dsp:nvSpPr>
        <dsp:cNvPr id="0" name=""/>
        <dsp:cNvSpPr/>
      </dsp:nvSpPr>
      <dsp:spPr>
        <a:xfrm>
          <a:off x="2531348" y="724817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3420387" y="269673"/>
              </a:moveTo>
              <a:arcTo wR="2331835" hR="2331835" stAng="17869693" swAng="8411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CF2A4-7F86-4674-86C5-09215A831F57}">
      <dsp:nvSpPr>
        <dsp:cNvPr id="0" name=""/>
        <dsp:cNvSpPr/>
      </dsp:nvSpPr>
      <dsp:spPr>
        <a:xfrm>
          <a:off x="4909436" y="1450586"/>
          <a:ext cx="3947547" cy="1375510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дополнительное образование   (вопросы специальной оценки условий труда </a:t>
          </a:r>
          <a:br>
            <a:rPr lang="ru-RU" sz="1800" b="1" kern="1200" dirty="0" smtClean="0">
              <a:solidFill>
                <a:schemeClr val="bg1"/>
              </a:solidFill>
            </a:rPr>
          </a:br>
          <a:r>
            <a:rPr lang="ru-RU" sz="1800" b="1" kern="1200" dirty="0" smtClean="0">
              <a:solidFill>
                <a:schemeClr val="bg1"/>
              </a:solidFill>
            </a:rPr>
            <a:t>не менее 72 часов)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4909436" y="1450586"/>
        <a:ext cx="3947547" cy="1375510"/>
      </dsp:txXfrm>
    </dsp:sp>
    <dsp:sp modelId="{130F02BA-C28D-4759-81D0-1E56D42F341C}">
      <dsp:nvSpPr>
        <dsp:cNvPr id="0" name=""/>
        <dsp:cNvSpPr/>
      </dsp:nvSpPr>
      <dsp:spPr>
        <a:xfrm>
          <a:off x="2327330" y="580862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4662893" y="2392006"/>
              </a:moveTo>
              <a:arcTo wR="2331835" hR="2331835" stAng="21688718" swAng="6537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3A7FD-080B-4E63-A334-5638AC0D9CAF}">
      <dsp:nvSpPr>
        <dsp:cNvPr id="0" name=""/>
        <dsp:cNvSpPr/>
      </dsp:nvSpPr>
      <dsp:spPr>
        <a:xfrm>
          <a:off x="4605363" y="3554731"/>
          <a:ext cx="3819571" cy="1568264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опыт практической работы в области оценки условий труда </a:t>
          </a:r>
          <a:r>
            <a:rPr lang="ru-RU" sz="1600" b="1" kern="1200" dirty="0" smtClean="0">
              <a:solidFill>
                <a:schemeClr val="bg1"/>
              </a:solidFill>
            </a:rPr>
            <a:t>(участие в проведении аттестации рабочих мест, в осуществлении производственного контроля и др.)</a:t>
          </a:r>
          <a:endParaRPr lang="ru-RU" sz="1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05363" y="3554731"/>
        <a:ext cx="3819571" cy="1568264"/>
      </dsp:txXfrm>
    </dsp:sp>
    <dsp:sp modelId="{2D342CBD-CCAC-480B-8669-3919A49BEA6B}">
      <dsp:nvSpPr>
        <dsp:cNvPr id="0" name=""/>
        <dsp:cNvSpPr/>
      </dsp:nvSpPr>
      <dsp:spPr>
        <a:xfrm>
          <a:off x="2172767" y="713791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2915138" y="4589535"/>
              </a:moveTo>
              <a:arcTo wR="2331835" hR="2331835" stAng="4530825" swAng="24736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E91F5-4704-4AE0-8692-EC0B738D6BB0}">
      <dsp:nvSpPr>
        <dsp:cNvPr id="0" name=""/>
        <dsp:cNvSpPr/>
      </dsp:nvSpPr>
      <dsp:spPr>
        <a:xfrm>
          <a:off x="1317597" y="3682834"/>
          <a:ext cx="2288206" cy="1167993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сертификат эксперта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1317597" y="3682834"/>
        <a:ext cx="2288206" cy="1167993"/>
      </dsp:txXfrm>
    </dsp:sp>
    <dsp:sp modelId="{BF537CD3-D20F-4C5B-9881-8D52078EE8A5}">
      <dsp:nvSpPr>
        <dsp:cNvPr id="0" name=""/>
        <dsp:cNvSpPr/>
      </dsp:nvSpPr>
      <dsp:spPr>
        <a:xfrm>
          <a:off x="2078696" y="728589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62434" y="2867816"/>
              </a:moveTo>
              <a:arcTo wR="2331835" hR="2331835" stAng="10002692" swAng="3956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68650-8B41-4691-B2F0-20A03924F9C1}">
      <dsp:nvSpPr>
        <dsp:cNvPr id="0" name=""/>
        <dsp:cNvSpPr/>
      </dsp:nvSpPr>
      <dsp:spPr>
        <a:xfrm>
          <a:off x="4" y="1450594"/>
          <a:ext cx="4219366" cy="1792846"/>
        </a:xfrm>
        <a:prstGeom prst="round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медицинское образование по специальности врач по общей гигиене, врач по гигиене труда, врач по санитарно-гигиеническим лабораторным исследованиям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 (не менее чем у одного эксперта)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4" y="1450594"/>
        <a:ext cx="4219366" cy="1792846"/>
      </dsp:txXfrm>
    </dsp:sp>
    <dsp:sp modelId="{35418CA5-534F-4F28-A132-582DC5EEB7FB}">
      <dsp:nvSpPr>
        <dsp:cNvPr id="0" name=""/>
        <dsp:cNvSpPr/>
      </dsp:nvSpPr>
      <dsp:spPr>
        <a:xfrm>
          <a:off x="1908135" y="674104"/>
          <a:ext cx="4663670" cy="4663670"/>
        </a:xfrm>
        <a:custGeom>
          <a:avLst/>
          <a:gdLst/>
          <a:ahLst/>
          <a:cxnLst/>
          <a:rect l="0" t="0" r="0" b="0"/>
          <a:pathLst>
            <a:path>
              <a:moveTo>
                <a:pt x="717991" y="648693"/>
              </a:moveTo>
              <a:arcTo wR="2331835" hR="2331835" stAng="13572246" swAng="7942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7138C1-2071-4119-88C8-0A3146100907}">
      <dsp:nvSpPr>
        <dsp:cNvPr id="0" name=""/>
        <dsp:cNvSpPr/>
      </dsp:nvSpPr>
      <dsp:spPr>
        <a:xfrm>
          <a:off x="0" y="1319"/>
          <a:ext cx="8136903" cy="13542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НЕДОПУЩЕНИЕ КОНФЛИКТА ИНТЕРЕСОВ</a:t>
          </a:r>
          <a:endParaRPr lang="ru-RU" sz="3600" kern="1200" dirty="0"/>
        </a:p>
      </dsp:txBody>
      <dsp:txXfrm>
        <a:off x="0" y="1319"/>
        <a:ext cx="8136903" cy="1354220"/>
      </dsp:txXfrm>
    </dsp:sp>
    <dsp:sp modelId="{E1220C2F-20D6-4204-AFA4-2E4A16CA8F8F}">
      <dsp:nvSpPr>
        <dsp:cNvPr id="0" name=""/>
        <dsp:cNvSpPr/>
      </dsp:nvSpPr>
      <dsp:spPr>
        <a:xfrm>
          <a:off x="0" y="1355540"/>
          <a:ext cx="8136903" cy="72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1355540"/>
        <a:ext cx="8136903" cy="72445"/>
      </dsp:txXfrm>
    </dsp:sp>
    <dsp:sp modelId="{A95E24D9-ADF1-4264-AF32-75E52BE007A9}">
      <dsp:nvSpPr>
        <dsp:cNvPr id="0" name=""/>
        <dsp:cNvSpPr/>
      </dsp:nvSpPr>
      <dsp:spPr>
        <a:xfrm>
          <a:off x="0" y="1427986"/>
          <a:ext cx="8136903" cy="1769945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/>
              </a:solidFill>
            </a:rPr>
            <a:t>ОГРАНИЧЕНИЕ КРУГА ЛИЦ, ПРОВОДЯЩИХ СПЕЦИАЛЬНУЮ ОЦЕНКУ УСЛОВИЙ ТРУДА</a:t>
          </a:r>
          <a:endParaRPr lang="ru-RU" sz="3600" kern="1200" dirty="0">
            <a:solidFill>
              <a:schemeClr val="tx2"/>
            </a:solidFill>
          </a:endParaRPr>
        </a:p>
      </dsp:txBody>
      <dsp:txXfrm>
        <a:off x="0" y="1427986"/>
        <a:ext cx="8136903" cy="1769945"/>
      </dsp:txXfrm>
    </dsp:sp>
    <dsp:sp modelId="{386D37F6-A164-4CE3-ACA0-C16277461AAA}">
      <dsp:nvSpPr>
        <dsp:cNvPr id="0" name=""/>
        <dsp:cNvSpPr/>
      </dsp:nvSpPr>
      <dsp:spPr>
        <a:xfrm>
          <a:off x="0" y="3210530"/>
          <a:ext cx="8136903" cy="1756263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ДЕНЕЖНОЕ ВОЗНАГРАЖДЕНИЕ НЕ МОЖЕТ БЫТЬ В ЗАВИСИМОСТИ ОТ РЕЗУЛЬТАТОВ ОЦЕНКИ</a:t>
          </a:r>
          <a:endParaRPr lang="ru-RU" sz="3600" kern="1200" dirty="0"/>
        </a:p>
      </dsp:txBody>
      <dsp:txXfrm>
        <a:off x="0" y="3210530"/>
        <a:ext cx="8136903" cy="1756263"/>
      </dsp:txXfrm>
    </dsp:sp>
    <dsp:sp modelId="{9D1DAEC4-864E-4551-8413-0E176BA048F8}">
      <dsp:nvSpPr>
        <dsp:cNvPr id="0" name=""/>
        <dsp:cNvSpPr/>
      </dsp:nvSpPr>
      <dsp:spPr>
        <a:xfrm>
          <a:off x="0" y="4966794"/>
          <a:ext cx="8136903" cy="72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347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600" kern="1200" dirty="0"/>
        </a:p>
      </dsp:txBody>
      <dsp:txXfrm>
        <a:off x="0" y="4966794"/>
        <a:ext cx="8136903" cy="7244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6405C-7B62-4587-A0A0-0903423D3203}">
      <dsp:nvSpPr>
        <dsp:cNvPr id="0" name=""/>
        <dsp:cNvSpPr/>
      </dsp:nvSpPr>
      <dsp:spPr>
        <a:xfrm>
          <a:off x="3542793" y="994"/>
          <a:ext cx="5314190" cy="23621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50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дисквалификация </a:t>
          </a:r>
          <a:br>
            <a:rPr lang="ru-RU" sz="2400" kern="1200" dirty="0" smtClean="0"/>
          </a:br>
          <a:r>
            <a:rPr lang="ru-RU" sz="2400" kern="1200" dirty="0" smtClean="0"/>
            <a:t>до 3 лет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Минтруд для лишения сертификата эксперта</a:t>
          </a:r>
          <a:endParaRPr lang="ru-RU" sz="2400" kern="1200" dirty="0"/>
        </a:p>
      </dsp:txBody>
      <dsp:txXfrm>
        <a:off x="3542793" y="994"/>
        <a:ext cx="5314190" cy="2362199"/>
      </dsp:txXfrm>
    </dsp:sp>
    <dsp:sp modelId="{B151A060-ACD3-4DB9-B0E1-5CAA08765DDD}">
      <dsp:nvSpPr>
        <dsp:cNvPr id="0" name=""/>
        <dsp:cNvSpPr/>
      </dsp:nvSpPr>
      <dsp:spPr>
        <a:xfrm>
          <a:off x="0" y="994"/>
          <a:ext cx="3542793" cy="23621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Эксперт</a:t>
          </a:r>
          <a:endParaRPr lang="ru-RU" sz="4000" kern="1200" dirty="0"/>
        </a:p>
      </dsp:txBody>
      <dsp:txXfrm>
        <a:off x="0" y="994"/>
        <a:ext cx="3542793" cy="2362199"/>
      </dsp:txXfrm>
    </dsp:sp>
    <dsp:sp modelId="{E43C96FE-B676-44C4-BF50-621CD1AE5251}">
      <dsp:nvSpPr>
        <dsp:cNvPr id="0" name=""/>
        <dsp:cNvSpPr/>
      </dsp:nvSpPr>
      <dsp:spPr>
        <a:xfrm>
          <a:off x="3543658" y="2599414"/>
          <a:ext cx="5309000" cy="287219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штраф до 200 тыс. рублей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приостановление деятельности до 90 суток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данные в Росакредитацию для аннулирования аттестата аккредитации</a:t>
          </a:r>
          <a:endParaRPr lang="ru-RU" sz="2400" kern="1200" dirty="0"/>
        </a:p>
      </dsp:txBody>
      <dsp:txXfrm>
        <a:off x="3543658" y="2599414"/>
        <a:ext cx="5309000" cy="2872198"/>
      </dsp:txXfrm>
    </dsp:sp>
    <dsp:sp modelId="{9C31BDD0-190E-4A82-A6F0-3BCB7E84BD25}">
      <dsp:nvSpPr>
        <dsp:cNvPr id="0" name=""/>
        <dsp:cNvSpPr/>
      </dsp:nvSpPr>
      <dsp:spPr>
        <a:xfrm>
          <a:off x="4324" y="2854413"/>
          <a:ext cx="3539333" cy="236219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Организация</a:t>
          </a:r>
          <a:endParaRPr lang="ru-RU" sz="4000" kern="1200" dirty="0"/>
        </a:p>
      </dsp:txBody>
      <dsp:txXfrm>
        <a:off x="4324" y="2854413"/>
        <a:ext cx="3539333" cy="236219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828B25-521E-4556-A339-302149D099BC}">
      <dsp:nvSpPr>
        <dsp:cNvPr id="0" name=""/>
        <dsp:cNvSpPr/>
      </dsp:nvSpPr>
      <dsp:spPr>
        <a:xfrm>
          <a:off x="72605" y="0"/>
          <a:ext cx="8495748" cy="18001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4D00F-C7C1-459F-BB45-9EE1069A27BB}">
      <dsp:nvSpPr>
        <dsp:cNvPr id="0" name=""/>
        <dsp:cNvSpPr/>
      </dsp:nvSpPr>
      <dsp:spPr>
        <a:xfrm>
          <a:off x="0" y="288031"/>
          <a:ext cx="2332297" cy="1224135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Внедрение и обеспечение функционирования системы управления охраной труда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288031"/>
        <a:ext cx="2332297" cy="1224135"/>
      </dsp:txXfrm>
    </dsp:sp>
    <dsp:sp modelId="{FEDC786A-57B3-4992-A03D-60F1EF5CC911}">
      <dsp:nvSpPr>
        <dsp:cNvPr id="0" name=""/>
        <dsp:cNvSpPr/>
      </dsp:nvSpPr>
      <dsp:spPr>
        <a:xfrm>
          <a:off x="2808320" y="288031"/>
          <a:ext cx="2213646" cy="1224135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Мониторинг  функционирования системы управления охраной труда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808320" y="288031"/>
        <a:ext cx="2213646" cy="1224135"/>
      </dsp:txXfrm>
    </dsp:sp>
    <dsp:sp modelId="{88C6ABEB-1982-4956-8826-C92376B29D01}">
      <dsp:nvSpPr>
        <dsp:cNvPr id="0" name=""/>
        <dsp:cNvSpPr/>
      </dsp:nvSpPr>
      <dsp:spPr>
        <a:xfrm>
          <a:off x="5616633" y="288031"/>
          <a:ext cx="2654858" cy="1224135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1">
                  <a:lumMod val="50000"/>
                </a:schemeClr>
              </a:solidFill>
            </a:rPr>
            <a:t>Планирование, разработка и совершенствование системы управления охраной труда</a:t>
          </a:r>
          <a:endParaRPr lang="ru-RU" sz="1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616633" y="288031"/>
        <a:ext cx="2654858" cy="12241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F7113B-3EB1-4724-9B45-66C6BF75FD0A}">
      <dsp:nvSpPr>
        <dsp:cNvPr id="0" name=""/>
        <dsp:cNvSpPr/>
      </dsp:nvSpPr>
      <dsp:spPr>
        <a:xfrm>
          <a:off x="76195" y="4094"/>
          <a:ext cx="8560576" cy="86777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установление дополнительного тарифа страховых взносов в Пенсионный фонд Российской Федерации </a:t>
          </a:r>
          <a:endParaRPr lang="ru-RU" sz="1800" kern="1200" dirty="0"/>
        </a:p>
      </dsp:txBody>
      <dsp:txXfrm>
        <a:off x="76195" y="4094"/>
        <a:ext cx="8560576" cy="867773"/>
      </dsp:txXfrm>
    </dsp:sp>
    <dsp:sp modelId="{A64888AE-D0FB-4AAE-9EF2-6C31860D0AAE}">
      <dsp:nvSpPr>
        <dsp:cNvPr id="0" name=""/>
        <dsp:cNvSpPr/>
      </dsp:nvSpPr>
      <dsp:spPr>
        <a:xfrm rot="5400000">
          <a:off x="4227052" y="890323"/>
          <a:ext cx="258863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4227052" y="890323"/>
        <a:ext cx="258863" cy="308240"/>
      </dsp:txXfrm>
    </dsp:sp>
    <dsp:sp modelId="{E8F80A35-D7CC-42ED-9277-7C277A55D431}">
      <dsp:nvSpPr>
        <dsp:cNvPr id="0" name=""/>
        <dsp:cNvSpPr/>
      </dsp:nvSpPr>
      <dsp:spPr>
        <a:xfrm>
          <a:off x="76195" y="1217019"/>
          <a:ext cx="8560576" cy="87107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расчет скидок (надбавок) к страховому тарифу на обязательное социальное страхование от несчастных случаев на производстве и профессиональных заболеваний</a:t>
          </a:r>
          <a:endParaRPr lang="ru-RU" sz="1800" kern="1200" dirty="0"/>
        </a:p>
      </dsp:txBody>
      <dsp:txXfrm>
        <a:off x="76195" y="1217019"/>
        <a:ext cx="8560576" cy="871075"/>
      </dsp:txXfrm>
    </dsp:sp>
    <dsp:sp modelId="{377F6683-7219-44DB-9EA4-421441F4F4A8}">
      <dsp:nvSpPr>
        <dsp:cNvPr id="0" name=""/>
        <dsp:cNvSpPr/>
      </dsp:nvSpPr>
      <dsp:spPr>
        <a:xfrm rot="5400000">
          <a:off x="4229048" y="2103888"/>
          <a:ext cx="254871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4229048" y="2103888"/>
        <a:ext cx="254871" cy="308240"/>
      </dsp:txXfrm>
    </dsp:sp>
    <dsp:sp modelId="{E71C22AC-DAE2-472A-AAD3-1B7AFBB91EB8}">
      <dsp:nvSpPr>
        <dsp:cNvPr id="0" name=""/>
        <dsp:cNvSpPr/>
      </dsp:nvSpPr>
      <dsp:spPr>
        <a:xfrm>
          <a:off x="76195" y="2427923"/>
          <a:ext cx="8560576" cy="13456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решение вопроса о связи возникших у работников заболеваний с воздействием на работников на их рабочих местах вредных и (или) опасных производственных факторов, а также расследование несчастных случаев на производстве и профессиональных заболеваний</a:t>
          </a:r>
          <a:endParaRPr lang="ru-RU" sz="1800" kern="1200" dirty="0"/>
        </a:p>
      </dsp:txBody>
      <dsp:txXfrm>
        <a:off x="76195" y="2427923"/>
        <a:ext cx="8560576" cy="1345690"/>
      </dsp:txXfrm>
    </dsp:sp>
    <dsp:sp modelId="{6FA9DD7A-F3D8-421C-A5A0-90D6A1FAD5A5}">
      <dsp:nvSpPr>
        <dsp:cNvPr id="0" name=""/>
        <dsp:cNvSpPr/>
      </dsp:nvSpPr>
      <dsp:spPr>
        <a:xfrm rot="5400000">
          <a:off x="4228050" y="3790738"/>
          <a:ext cx="256867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5400000">
        <a:off x="4228050" y="3790738"/>
        <a:ext cx="256867" cy="308240"/>
      </dsp:txXfrm>
    </dsp:sp>
    <dsp:sp modelId="{59391BBF-E95D-4383-A880-57B6C31422D3}">
      <dsp:nvSpPr>
        <dsp:cNvPr id="0" name=""/>
        <dsp:cNvSpPr/>
      </dsp:nvSpPr>
      <dsp:spPr>
        <a:xfrm>
          <a:off x="76195" y="4116103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принятие решения об установлении предусмотренных трудовым законодательством ограничений для отдельных категорий работников</a:t>
          </a:r>
          <a:endParaRPr lang="ru-RU" sz="1800" kern="1200" dirty="0"/>
        </a:p>
      </dsp:txBody>
      <dsp:txXfrm>
        <a:off x="76195" y="4116103"/>
        <a:ext cx="8560576" cy="684979"/>
      </dsp:txXfrm>
    </dsp:sp>
    <dsp:sp modelId="{8A8C18D8-097D-4410-8081-A24B817A10EC}">
      <dsp:nvSpPr>
        <dsp:cNvPr id="0" name=""/>
        <dsp:cNvSpPr/>
      </dsp:nvSpPr>
      <dsp:spPr>
        <a:xfrm rot="5400000">
          <a:off x="4226514" y="4820255"/>
          <a:ext cx="259938" cy="3082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4226514" y="4820255"/>
        <a:ext cx="259938" cy="308240"/>
      </dsp:txXfrm>
    </dsp:sp>
    <dsp:sp modelId="{361F7DD1-59A8-430A-8E01-143B80D9FBE5}">
      <dsp:nvSpPr>
        <dsp:cNvPr id="0" name=""/>
        <dsp:cNvSpPr/>
      </dsp:nvSpPr>
      <dsp:spPr>
        <a:xfrm>
          <a:off x="76195" y="5147668"/>
          <a:ext cx="8560576" cy="6849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cs typeface="Times New Roman" pitchFamily="18" charset="0"/>
            </a:rPr>
            <a:t>оценка уровней профессиональных рисков</a:t>
          </a:r>
          <a:endParaRPr lang="ru-RU" sz="1800" kern="1200" dirty="0"/>
        </a:p>
      </dsp:txBody>
      <dsp:txXfrm>
        <a:off x="76195" y="5147668"/>
        <a:ext cx="8560576" cy="6849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F8F201-7C3D-4F6F-822A-8CB3ED926D5D}">
      <dsp:nvSpPr>
        <dsp:cNvPr id="0" name=""/>
        <dsp:cNvSpPr/>
      </dsp:nvSpPr>
      <dsp:spPr>
        <a:xfrm>
          <a:off x="0" y="0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ПОВЫШЕНИЕ УРОВНЯ ЗАЩИТЫ РАБОТНИКОВ ПУТЕМ ЗАКРЕПЛЕНИЯ МИНИМАЛЬНЫХ ОБЪЕМОВ ГАРАНТИЙ И КОМПЕНСАЦИЙ В ТРУДОВОМ КОДЕКСЕ РОССИЙСКОЙ ФЕДЕРАЦИИ</a:t>
          </a:r>
          <a:endParaRPr lang="ru-RU" sz="1700" kern="1200" dirty="0" smtClean="0"/>
        </a:p>
        <a:p>
          <a:pPr lvl="0" algn="l">
            <a:spcBef>
              <a:spcPct val="0"/>
            </a:spcBef>
          </a:pPr>
          <a:endParaRPr lang="ru-RU" sz="1700" kern="1200" dirty="0"/>
        </a:p>
      </dsp:txBody>
      <dsp:txXfrm>
        <a:off x="0" y="0"/>
        <a:ext cx="5958294" cy="1598577"/>
      </dsp:txXfrm>
    </dsp:sp>
    <dsp:sp modelId="{85C83286-5422-4447-A375-F3175DCB2CC2}">
      <dsp:nvSpPr>
        <dsp:cNvPr id="0" name=""/>
        <dsp:cNvSpPr/>
      </dsp:nvSpPr>
      <dsp:spPr>
        <a:xfrm>
          <a:off x="669674" y="1865007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ПОВЫШЕНИЕ УРОВНЯ ЗАЩИТЫ ПРАВ РАБОТНИКОВ ЗА СЧЕТ </a:t>
          </a:r>
          <a:r>
            <a:rPr lang="ru-RU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АКТИВИЗАЦИИ</a:t>
          </a:r>
          <a:r>
            <a:rPr lang="ru-RU" sz="1700" b="1" kern="1200" dirty="0" smtClean="0"/>
            <a:t> ДЕЯТЕЛЬНОСТИ СОЦИАЛЬНЫХ ПАРТНЕРОВ В РАМКАХ ОТРАСЛЕВЫХ И КОЛЛЕКТИВНЫХ ПЕРЕГОВОРОВ</a:t>
          </a:r>
        </a:p>
      </dsp:txBody>
      <dsp:txXfrm>
        <a:off x="669674" y="1865007"/>
        <a:ext cx="5880893" cy="1598577"/>
      </dsp:txXfrm>
    </dsp:sp>
    <dsp:sp modelId="{2FA53162-AFE9-42BF-AE50-708B1970C759}">
      <dsp:nvSpPr>
        <dsp:cNvPr id="0" name=""/>
        <dsp:cNvSpPr/>
      </dsp:nvSpPr>
      <dsp:spPr>
        <a:xfrm>
          <a:off x="1339348" y="3730014"/>
          <a:ext cx="7589643" cy="15985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ПОПРАВКИ В ТРУДОВОЙ КОДЕКС РОССИЙСКОЙ ФЕДЕРАЦИИ ПРЕДУСМАТРИВАЮТ ВОЗМОЖНОСТЬ ДИФФЕРЕНЦИРОВАННОГО УСТАНОВЛЕНИЯ ПРЕДУСМОТРЕННЫХ ЗАКОНОДАТЕЛЬСТВОМ ГАРАНТИЙ И КОМПЕНСАЦИЙ</a:t>
          </a:r>
          <a:endParaRPr lang="ru-RU" sz="1700" kern="1200" dirty="0" smtClean="0"/>
        </a:p>
      </dsp:txBody>
      <dsp:txXfrm>
        <a:off x="1339348" y="3730014"/>
        <a:ext cx="5880893" cy="1598577"/>
      </dsp:txXfrm>
    </dsp:sp>
    <dsp:sp modelId="{9CFB3F69-7FB1-4FB0-A67C-D967A8463062}">
      <dsp:nvSpPr>
        <dsp:cNvPr id="0" name=""/>
        <dsp:cNvSpPr/>
      </dsp:nvSpPr>
      <dsp:spPr>
        <a:xfrm>
          <a:off x="6550567" y="121225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50567" y="1212254"/>
        <a:ext cx="1039075" cy="1039075"/>
      </dsp:txXfrm>
    </dsp:sp>
    <dsp:sp modelId="{B1C05E03-6A16-4B87-A60A-FF0A1B558D4E}">
      <dsp:nvSpPr>
        <dsp:cNvPr id="0" name=""/>
        <dsp:cNvSpPr/>
      </dsp:nvSpPr>
      <dsp:spPr>
        <a:xfrm>
          <a:off x="7220242" y="306660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20242" y="3066604"/>
        <a:ext cx="1039075" cy="10390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0E3070-9135-42C8-ABEA-BC9B45962D7C}">
      <dsp:nvSpPr>
        <dsp:cNvPr id="0" name=""/>
        <dsp:cNvSpPr/>
      </dsp:nvSpPr>
      <dsp:spPr>
        <a:xfrm rot="16200000">
          <a:off x="-1002434" y="1004569"/>
          <a:ext cx="4104455" cy="209531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формирование единых процедур проведения специальной оценки условий труда</a:t>
          </a:r>
        </a:p>
      </dsp:txBody>
      <dsp:txXfrm rot="16200000">
        <a:off x="-1002434" y="1004569"/>
        <a:ext cx="4104455" cy="2095316"/>
      </dsp:txXfrm>
    </dsp:sp>
    <dsp:sp modelId="{5EA975AC-7865-45C5-8FD9-DB00834D8CB9}">
      <dsp:nvSpPr>
        <dsp:cNvPr id="0" name=""/>
        <dsp:cNvSpPr/>
      </dsp:nvSpPr>
      <dsp:spPr>
        <a:xfrm rot="16200000">
          <a:off x="1250031" y="1004569"/>
          <a:ext cx="4104455" cy="209531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установление порядка допуска к деятельности по проведению специальной оценки условий труда</a:t>
          </a:r>
        </a:p>
      </dsp:txBody>
      <dsp:txXfrm rot="16200000">
        <a:off x="1250031" y="1004569"/>
        <a:ext cx="4104455" cy="2095316"/>
      </dsp:txXfrm>
    </dsp:sp>
    <dsp:sp modelId="{2331DCB6-980A-4392-B189-FED8E60847BF}">
      <dsp:nvSpPr>
        <dsp:cNvPr id="0" name=""/>
        <dsp:cNvSpPr/>
      </dsp:nvSpPr>
      <dsp:spPr>
        <a:xfrm rot="16200000">
          <a:off x="3502496" y="1004569"/>
          <a:ext cx="4104455" cy="209531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формирование профессионального сообщества экспертов</a:t>
          </a:r>
        </a:p>
      </dsp:txBody>
      <dsp:txXfrm rot="16200000">
        <a:off x="3502496" y="1004569"/>
        <a:ext cx="4104455" cy="2095316"/>
      </dsp:txXfrm>
    </dsp:sp>
    <dsp:sp modelId="{FF01E816-8B60-461A-8DFD-9C67317B72F7}">
      <dsp:nvSpPr>
        <dsp:cNvPr id="0" name=""/>
        <dsp:cNvSpPr/>
      </dsp:nvSpPr>
      <dsp:spPr>
        <a:xfrm rot="16200000">
          <a:off x="5754962" y="1004569"/>
          <a:ext cx="4104455" cy="209531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учет особенностей проведения специальной оценки условий труда в организациях отдельных видов деятельности (подземные работы, воздушный и морской транспорт, медицина)</a:t>
          </a:r>
          <a:endParaRPr lang="ru-RU" sz="1600" b="1" kern="1200" dirty="0"/>
        </a:p>
      </dsp:txBody>
      <dsp:txXfrm rot="16200000">
        <a:off x="5754962" y="1004569"/>
        <a:ext cx="4104455" cy="20953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764B0A-3855-4421-8144-FA2A4FCB9CFD}">
      <dsp:nvSpPr>
        <dsp:cNvPr id="0" name=""/>
        <dsp:cNvSpPr/>
      </dsp:nvSpPr>
      <dsp:spPr>
        <a:xfrm rot="5400000">
          <a:off x="3138034" y="-26102"/>
          <a:ext cx="5472599" cy="5524813"/>
        </a:xfrm>
        <a:prstGeom prst="round2SameRect">
          <a:avLst/>
        </a:prstGeom>
        <a:solidFill>
          <a:schemeClr val="accent6">
            <a:lumMod val="60000"/>
            <a:lumOff val="40000"/>
            <a:alpha val="65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2"/>
              </a:solidFill>
            </a:rPr>
            <a:t>от 14 апреля 2014 г. № 290 «Об утверждении </a:t>
          </a:r>
          <a:r>
            <a:rPr lang="ru-RU" sz="1500" b="1" kern="1200" dirty="0" smtClean="0">
              <a:solidFill>
                <a:schemeClr val="tx2"/>
              </a:solidFill>
            </a:rPr>
            <a:t>Перечня рабочих</a:t>
          </a:r>
          <a:r>
            <a:rPr lang="ru-RU" sz="1500" kern="1200" dirty="0" smtClean="0">
              <a:solidFill>
                <a:schemeClr val="tx2"/>
              </a:solidFill>
            </a:rPr>
            <a:t> мест в организациях, </a:t>
          </a:r>
          <a:r>
            <a:rPr lang="ru-RU" sz="1500" b="1" kern="1200" dirty="0" smtClean="0">
              <a:solidFill>
                <a:schemeClr val="tx2"/>
              </a:solidFill>
            </a:rPr>
            <a:t>осуществляющих отдельные виды деятельности</a:t>
          </a:r>
          <a:r>
            <a:rPr lang="ru-RU" sz="1500" kern="1200" dirty="0" smtClean="0">
              <a:solidFill>
                <a:schemeClr val="tx2"/>
              </a:solidFill>
            </a:rPr>
            <a:t>, в отношении которых специальная оценка условий труда проводится с учетом особенностей»</a:t>
          </a:r>
          <a:endParaRPr lang="ru-RU" sz="1500" kern="1200" dirty="0">
            <a:solidFill>
              <a:schemeClr val="tx2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2"/>
              </a:solidFill>
            </a:rPr>
            <a:t>от 30 июня 2014 г. № 599 «</a:t>
          </a:r>
          <a:r>
            <a:rPr lang="ru-RU" sz="1500" b="0" kern="1200" dirty="0" smtClean="0">
              <a:solidFill>
                <a:schemeClr val="tx2"/>
              </a:solidFill>
            </a:rPr>
            <a:t>О порядке</a:t>
          </a:r>
          <a:r>
            <a:rPr lang="ru-RU" sz="1500" b="1" kern="1200" dirty="0" smtClean="0">
              <a:solidFill>
                <a:schemeClr val="tx2"/>
              </a:solidFill>
            </a:rPr>
            <a:t> допуска организаций к деятельности по проведению специальной оценки условий труда, их регистрации в реестре организаций, проводящих специальную оценку условий труда</a:t>
          </a:r>
          <a:r>
            <a:rPr lang="ru-RU" sz="1500" b="0" kern="1200" dirty="0" smtClean="0">
              <a:solidFill>
                <a:schemeClr val="tx2"/>
              </a:solidFill>
            </a:rPr>
            <a:t>, приостановления и прекращения деятельности по проведению специальной оценки условий труда, а также формирования и ведения реестра организаций, проводящих специальную оценку условий труда»</a:t>
          </a:r>
          <a:endParaRPr lang="ru-RU" sz="1500" kern="1200" dirty="0">
            <a:solidFill>
              <a:schemeClr val="tx2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2"/>
              </a:solidFill>
            </a:rPr>
            <a:t> от 3 июля 2014 г. № 614 «О </a:t>
          </a:r>
          <a:r>
            <a:rPr lang="ru-RU" sz="1500" b="0" kern="1200" dirty="0" smtClean="0">
              <a:solidFill>
                <a:schemeClr val="tx2"/>
              </a:solidFill>
            </a:rPr>
            <a:t>порядке</a:t>
          </a:r>
          <a:r>
            <a:rPr lang="ru-RU" sz="1500" b="1" kern="1200" dirty="0" smtClean="0">
              <a:solidFill>
                <a:schemeClr val="tx2"/>
              </a:solidFill>
            </a:rPr>
            <a:t> аттестации на право выполнения работ по специальной оценке условий труда</a:t>
          </a:r>
          <a:r>
            <a:rPr lang="ru-RU" sz="1500" kern="1200" dirty="0" smtClean="0">
              <a:solidFill>
                <a:schemeClr val="tx2"/>
              </a:solidFill>
            </a:rPr>
            <a:t>, выдачи сертификата эксперта на право выполнения работ по специальной оценке условий труда и его аннулирования»</a:t>
          </a:r>
          <a:endParaRPr lang="ru-RU" sz="1500" b="0" kern="1200" dirty="0">
            <a:solidFill>
              <a:schemeClr val="tx2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2"/>
              </a:solidFill>
            </a:rPr>
            <a:t> от 30 июля 2014 г. № 726 «О </a:t>
          </a:r>
          <a:r>
            <a:rPr lang="ru-RU" sz="1500" b="1" kern="1200" dirty="0" smtClean="0">
              <a:solidFill>
                <a:schemeClr val="tx2"/>
              </a:solidFill>
            </a:rPr>
            <a:t>внесении изменений в некоторые акты </a:t>
          </a:r>
          <a:r>
            <a:rPr lang="ru-RU" sz="1500" kern="1200" dirty="0" smtClean="0">
              <a:solidFill>
                <a:schemeClr val="tx2"/>
              </a:solidFill>
            </a:rPr>
            <a:t>Правительства Российской Федерации и признании утратившим силу постановления Правительства Российской Федерации </a:t>
          </a:r>
          <a:br>
            <a:rPr lang="ru-RU" sz="1500" kern="1200" dirty="0" smtClean="0">
              <a:solidFill>
                <a:schemeClr val="tx2"/>
              </a:solidFill>
            </a:rPr>
          </a:br>
          <a:r>
            <a:rPr lang="ru-RU" sz="1500" kern="1200" dirty="0" smtClean="0">
              <a:solidFill>
                <a:schemeClr val="tx2"/>
              </a:solidFill>
            </a:rPr>
            <a:t>от 20 ноября 2008 г. № 870»</a:t>
          </a:r>
          <a:endParaRPr lang="ru-RU" sz="1500" kern="1200" dirty="0">
            <a:solidFill>
              <a:schemeClr val="tx2"/>
            </a:solidFill>
          </a:endParaRPr>
        </a:p>
      </dsp:txBody>
      <dsp:txXfrm rot="5400000">
        <a:off x="3138034" y="-26102"/>
        <a:ext cx="5472599" cy="5524813"/>
      </dsp:txXfrm>
    </dsp:sp>
    <dsp:sp modelId="{68E80A5F-0C52-4708-B250-B2CD40D0549D}">
      <dsp:nvSpPr>
        <dsp:cNvPr id="0" name=""/>
        <dsp:cNvSpPr/>
      </dsp:nvSpPr>
      <dsp:spPr>
        <a:xfrm>
          <a:off x="4219" y="288035"/>
          <a:ext cx="3107707" cy="4896536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Постановления Правительства Российской Федерации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4219" y="288035"/>
        <a:ext cx="3107707" cy="489653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A3E1B2-E188-4317-AB1A-A3A8884D941D}">
      <dsp:nvSpPr>
        <dsp:cNvPr id="0" name=""/>
        <dsp:cNvSpPr/>
      </dsp:nvSpPr>
      <dsp:spPr>
        <a:xfrm rot="5400000">
          <a:off x="2477585" y="-834214"/>
          <a:ext cx="5544607" cy="7213044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23538D"/>
              </a:solidFill>
            </a:rPr>
            <a:t> </a:t>
          </a:r>
          <a:r>
            <a:rPr lang="ru-RU" sz="1800" b="1" kern="1200" dirty="0" smtClean="0">
              <a:solidFill>
                <a:srgbClr val="23538D"/>
              </a:solidFill>
            </a:rPr>
            <a:t>От 24 января 2014 г. № 33н  «</a:t>
          </a:r>
          <a:r>
            <a:rPr lang="ru-RU" sz="1800" kern="1200" dirty="0" smtClean="0">
              <a:solidFill>
                <a:srgbClr val="23538D"/>
              </a:solidFill>
            </a:rPr>
            <a:t>Об утверждении </a:t>
          </a:r>
          <a:r>
            <a:rPr lang="ru-RU" sz="1800" b="1" kern="1200" dirty="0" smtClean="0">
              <a:solidFill>
                <a:srgbClr val="23538D"/>
              </a:solidFill>
            </a:rPr>
            <a:t>Методики проведения специальной оценки условий труда</a:t>
          </a:r>
          <a:r>
            <a:rPr lang="ru-RU" sz="1800" kern="1200" dirty="0" smtClean="0">
              <a:solidFill>
                <a:srgbClr val="23538D"/>
              </a:solidFill>
            </a:rPr>
            <a:t>, </a:t>
          </a:r>
          <a:r>
            <a:rPr lang="ru-RU" sz="1800" b="1" kern="1200" dirty="0" smtClean="0">
              <a:solidFill>
                <a:srgbClr val="23538D"/>
              </a:solidFill>
            </a:rPr>
            <a:t>Классификатора вредных и (или) опасных производственных факторов</a:t>
          </a:r>
          <a:r>
            <a:rPr lang="ru-RU" sz="1800" kern="1200" dirty="0" smtClean="0">
              <a:solidFill>
                <a:srgbClr val="23538D"/>
              </a:solidFill>
            </a:rPr>
            <a:t>, формы отчета о проведении специальной оценки условий труда и инструкции по ее заполнению»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23538D"/>
              </a:solidFill>
            </a:rPr>
            <a:t> </a:t>
          </a:r>
          <a:r>
            <a:rPr lang="ru-RU" sz="1800" b="1" kern="1200" dirty="0" smtClean="0">
              <a:solidFill>
                <a:srgbClr val="23538D"/>
              </a:solidFill>
            </a:rPr>
            <a:t>От 24 января 2014 г. № 32н</a:t>
          </a:r>
          <a:r>
            <a:rPr lang="ru-RU" sz="1800" kern="1200" dirty="0" smtClean="0">
              <a:solidFill>
                <a:srgbClr val="23538D"/>
              </a:solidFill>
            </a:rPr>
            <a:t> «Об утверждении </a:t>
          </a:r>
          <a:r>
            <a:rPr lang="ru-RU" sz="1800" b="1" kern="1200" dirty="0" smtClean="0">
              <a:solidFill>
                <a:srgbClr val="23538D"/>
              </a:solidFill>
            </a:rPr>
            <a:t>формы сертификата эксперта </a:t>
          </a:r>
          <a:r>
            <a:rPr lang="ru-RU" sz="1800" kern="1200" dirty="0" smtClean="0">
              <a:solidFill>
                <a:srgbClr val="23538D"/>
              </a:solidFill>
            </a:rPr>
            <a:t>на право выполнения работ по специальной оценке условий труда, технических требований к нему, 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экспертов организаций, проводящих специальную оценку условий труда»</a:t>
          </a:r>
          <a:endParaRPr lang="ru-RU" sz="1800" kern="1200" dirty="0">
            <a:solidFill>
              <a:srgbClr val="23538D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23538D"/>
              </a:solidFill>
            </a:rPr>
            <a:t> </a:t>
          </a:r>
          <a:r>
            <a:rPr lang="ru-RU" sz="1800" b="1" kern="1200" dirty="0" smtClean="0">
              <a:solidFill>
                <a:srgbClr val="23538D"/>
              </a:solidFill>
            </a:rPr>
            <a:t>От 7 февраля 2014 г. № 80н</a:t>
          </a:r>
          <a:r>
            <a:rPr lang="ru-RU" sz="1800" kern="1200" dirty="0" smtClean="0">
              <a:solidFill>
                <a:srgbClr val="23538D"/>
              </a:solidFill>
            </a:rPr>
            <a:t> «О </a:t>
          </a:r>
          <a:r>
            <a:rPr lang="ru-RU" sz="1800" b="1" kern="1200" dirty="0" smtClean="0">
              <a:solidFill>
                <a:srgbClr val="23538D"/>
              </a:solidFill>
            </a:rPr>
            <a:t>форме и порядке подачи декларации соответствия </a:t>
          </a:r>
          <a:r>
            <a:rPr lang="ru-RU" sz="1800" kern="1200" dirty="0" smtClean="0">
              <a:solidFill>
                <a:srgbClr val="23538D"/>
              </a:solidFill>
            </a:rPr>
            <a:t>условий труда государственным нормативным требованиям охраны труда, порядке формирования и ведения реестра деклараций соответствия условий труда государственным нормативным требованиям охраны труда»</a:t>
          </a:r>
        </a:p>
      </dsp:txBody>
      <dsp:txXfrm rot="5400000">
        <a:off x="2477585" y="-834214"/>
        <a:ext cx="5544607" cy="7213044"/>
      </dsp:txXfrm>
    </dsp:sp>
    <dsp:sp modelId="{E64E13E2-0CE1-4274-8DE7-7C2E08811137}">
      <dsp:nvSpPr>
        <dsp:cNvPr id="0" name=""/>
        <dsp:cNvSpPr/>
      </dsp:nvSpPr>
      <dsp:spPr>
        <a:xfrm>
          <a:off x="0" y="5414"/>
          <a:ext cx="1642794" cy="5539201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/>
              </a:solidFill>
            </a:rPr>
            <a:t>Приказы Минтруда России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0" y="5414"/>
        <a:ext cx="1642794" cy="553920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A3E1B2-E188-4317-AB1A-A3A8884D941D}">
      <dsp:nvSpPr>
        <dsp:cNvPr id="0" name=""/>
        <dsp:cNvSpPr/>
      </dsp:nvSpPr>
      <dsp:spPr>
        <a:xfrm rot="5400000">
          <a:off x="2478158" y="-834214"/>
          <a:ext cx="5544607" cy="7213044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dirty="0" smtClean="0">
              <a:solidFill>
                <a:srgbClr val="23538D"/>
              </a:solidFill>
            </a:rPr>
            <a:t> От 12 февраля 2014 г. № 96 </a:t>
          </a:r>
          <a:r>
            <a:rPr lang="ru-RU" sz="1600" kern="1200" dirty="0" smtClean="0">
              <a:solidFill>
                <a:srgbClr val="23538D"/>
              </a:solidFill>
            </a:rPr>
            <a:t>«</a:t>
          </a:r>
          <a:r>
            <a:rPr lang="ru-RU" sz="1600" b="1" kern="1200" dirty="0" smtClean="0">
              <a:solidFill>
                <a:srgbClr val="23538D"/>
              </a:solidFill>
            </a:rPr>
            <a:t>О внесении изменений и признании утратившими силу некоторых постановлений и приказов</a:t>
          </a:r>
          <a:r>
            <a:rPr lang="ru-RU" sz="1600" kern="1200" dirty="0" smtClean="0">
              <a:solidFill>
                <a:srgbClr val="23538D"/>
              </a:solidFill>
            </a:rPr>
            <a:t> Министерства труда Российской Федерации, Министерства труда и социального развития Российской Федерации, Министерства здравоохранения и социального развития Российской Федерации»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dirty="0" smtClean="0">
              <a:solidFill>
                <a:srgbClr val="23538D"/>
              </a:solidFill>
            </a:rPr>
            <a:t> От 20 февраля 2014 г. № 103н «О внесении изменений и признании утратившими силу некоторых нормативных правовых актов </a:t>
          </a:r>
          <a:r>
            <a:rPr lang="ru-RU" sz="1600" kern="1200" dirty="0" smtClean="0">
              <a:solidFill>
                <a:srgbClr val="23538D"/>
              </a:solidFill>
            </a:rPr>
            <a:t>Министерства труда и социального развития Российской Федерации, Министерства здравоохранения и социального развития Российской Федерации, Министерства труда и социальной защиты Российской Федерации»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solidFill>
                <a:srgbClr val="23538D"/>
              </a:solidFill>
            </a:rPr>
            <a:t> </a:t>
          </a:r>
          <a:r>
            <a:rPr lang="ru-RU" sz="1600" b="1" kern="1200" dirty="0" smtClean="0">
              <a:solidFill>
                <a:srgbClr val="23538D"/>
              </a:solidFill>
            </a:rPr>
            <a:t>От 24 июня 2014 г. № 412н</a:t>
          </a:r>
          <a:r>
            <a:rPr lang="ru-RU" sz="1600" kern="1200" dirty="0" smtClean="0">
              <a:solidFill>
                <a:srgbClr val="23538D"/>
              </a:solidFill>
            </a:rPr>
            <a:t> «Об утверждении </a:t>
          </a:r>
          <a:r>
            <a:rPr lang="ru-RU" sz="1600" b="1" kern="1200" dirty="0" smtClean="0">
              <a:solidFill>
                <a:srgbClr val="23538D"/>
              </a:solidFill>
            </a:rPr>
            <a:t>Типового положения о комитете (комиссии) по охране труда</a:t>
          </a:r>
          <a:r>
            <a:rPr lang="ru-RU" sz="1600" kern="1200" dirty="0" smtClean="0">
              <a:solidFill>
                <a:srgbClr val="23538D"/>
              </a:solidFill>
            </a:rPr>
            <a:t>»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solidFill>
                <a:srgbClr val="23538D"/>
              </a:solidFill>
            </a:rPr>
            <a:t> </a:t>
          </a:r>
          <a:r>
            <a:rPr lang="ru-RU" sz="1600" b="1" kern="1200" dirty="0" smtClean="0">
              <a:solidFill>
                <a:srgbClr val="23538D"/>
              </a:solidFill>
            </a:rPr>
            <a:t>От 3 июля 2014 г. № 436н</a:t>
          </a:r>
          <a:r>
            <a:rPr lang="ru-RU" sz="1600" kern="1200" dirty="0" smtClean="0">
              <a:solidFill>
                <a:srgbClr val="23538D"/>
              </a:solidFill>
            </a:rPr>
            <a:t> «Об утверждении </a:t>
          </a:r>
          <a:r>
            <a:rPr lang="ru-RU" sz="1600" b="1" kern="1200" dirty="0" smtClean="0">
              <a:solidFill>
                <a:srgbClr val="23538D"/>
              </a:solidFill>
            </a:rPr>
            <a:t>порядка передачи результатов </a:t>
          </a:r>
          <a:r>
            <a:rPr lang="ru-RU" sz="1600" kern="1200" dirty="0" smtClean="0">
              <a:solidFill>
                <a:srgbClr val="23538D"/>
              </a:solidFill>
            </a:rPr>
            <a:t>проведения специальной оценки условий труда»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kern="1200" dirty="0" smtClean="0">
              <a:solidFill>
                <a:srgbClr val="23538D"/>
              </a:solidFill>
            </a:rPr>
            <a:t> </a:t>
          </a:r>
          <a:r>
            <a:rPr lang="ru-RU" sz="1600" b="1" kern="1200" dirty="0" smtClean="0">
              <a:solidFill>
                <a:srgbClr val="23538D"/>
              </a:solidFill>
            </a:rPr>
            <a:t>От 25 июля 2014 г. № 482  «</a:t>
          </a:r>
          <a:r>
            <a:rPr lang="ru-RU" sz="1600" kern="1200" dirty="0" smtClean="0">
              <a:solidFill>
                <a:srgbClr val="23538D"/>
              </a:solidFill>
            </a:rPr>
            <a:t>Об </a:t>
          </a:r>
          <a:r>
            <a:rPr lang="ru-RU" sz="1600" b="1" kern="1200" dirty="0" smtClean="0">
              <a:solidFill>
                <a:srgbClr val="23538D"/>
              </a:solidFill>
            </a:rPr>
            <a:t>организации работы по проведению дистанционного тестирования лиц</a:t>
          </a:r>
          <a:r>
            <a:rPr lang="ru-RU" sz="1600" kern="1200" dirty="0" smtClean="0">
              <a:solidFill>
                <a:srgbClr val="23538D"/>
              </a:solidFill>
            </a:rPr>
            <a:t>, </a:t>
          </a:r>
          <a:r>
            <a:rPr lang="ru-RU" sz="1600" b="1" kern="1200" dirty="0" smtClean="0">
              <a:solidFill>
                <a:srgbClr val="23538D"/>
              </a:solidFill>
            </a:rPr>
            <a:t>претендующих на получение сертификата эксперта</a:t>
          </a:r>
          <a:r>
            <a:rPr lang="ru-RU" sz="1600" kern="1200" dirty="0" smtClean="0">
              <a:solidFill>
                <a:srgbClr val="23538D"/>
              </a:solidFill>
            </a:rPr>
            <a:t> на право выполнения работ по специальной оценке условий труда»</a:t>
          </a:r>
          <a:endParaRPr lang="ru-RU" sz="1600" b="1" kern="1200" dirty="0" smtClean="0">
            <a:solidFill>
              <a:srgbClr val="23538D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dirty="0" smtClean="0">
              <a:solidFill>
                <a:srgbClr val="23538D"/>
              </a:solidFill>
            </a:rPr>
            <a:t> От 12 августа 2014 г. 549н </a:t>
          </a:r>
          <a:r>
            <a:rPr lang="ru-RU" sz="1600" kern="1200" dirty="0" smtClean="0">
              <a:solidFill>
                <a:srgbClr val="23538D"/>
              </a:solidFill>
            </a:rPr>
            <a:t>«Об утверждении </a:t>
          </a:r>
          <a:r>
            <a:rPr lang="ru-RU" sz="1600" b="1" kern="1200" dirty="0" smtClean="0">
              <a:solidFill>
                <a:srgbClr val="23538D"/>
              </a:solidFill>
            </a:rPr>
            <a:t>Порядка проведения государственной экспертизы </a:t>
          </a:r>
          <a:r>
            <a:rPr lang="ru-RU" sz="1600" kern="1200" dirty="0" smtClean="0">
              <a:solidFill>
                <a:srgbClr val="23538D"/>
              </a:solidFill>
            </a:rPr>
            <a:t>условий труда» (приказ от 03.04.2014 </a:t>
          </a:r>
          <a:br>
            <a:rPr lang="ru-RU" sz="1600" kern="1200" dirty="0" smtClean="0">
              <a:solidFill>
                <a:srgbClr val="23538D"/>
              </a:solidFill>
            </a:rPr>
          </a:br>
          <a:r>
            <a:rPr lang="ru-RU" sz="1600" kern="1200" dirty="0" smtClean="0">
              <a:solidFill>
                <a:srgbClr val="23538D"/>
              </a:solidFill>
            </a:rPr>
            <a:t>№ 173н отменен 12.08.2014 приказом № 548)</a:t>
          </a:r>
        </a:p>
      </dsp:txBody>
      <dsp:txXfrm rot="5400000">
        <a:off x="2478158" y="-834214"/>
        <a:ext cx="5544607" cy="7213044"/>
      </dsp:txXfrm>
    </dsp:sp>
    <dsp:sp modelId="{E64E13E2-0CE1-4274-8DE7-7C2E08811137}">
      <dsp:nvSpPr>
        <dsp:cNvPr id="0" name=""/>
        <dsp:cNvSpPr/>
      </dsp:nvSpPr>
      <dsp:spPr>
        <a:xfrm>
          <a:off x="0" y="5414"/>
          <a:ext cx="1642794" cy="5539201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2"/>
              </a:solidFill>
            </a:rPr>
            <a:t>Приказы Минтруда России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0" y="5414"/>
        <a:ext cx="1642794" cy="553920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A3E1B2-E188-4317-AB1A-A3A8884D941D}">
      <dsp:nvSpPr>
        <dsp:cNvPr id="0" name=""/>
        <dsp:cNvSpPr/>
      </dsp:nvSpPr>
      <dsp:spPr>
        <a:xfrm rot="5400000">
          <a:off x="2403316" y="-620676"/>
          <a:ext cx="5616615" cy="6857976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23538D"/>
              </a:solidFill>
            </a:rPr>
            <a:t> Об </a:t>
          </a:r>
          <a:r>
            <a:rPr lang="ru-RU" sz="1800" b="1" kern="1200" dirty="0" smtClean="0">
              <a:solidFill>
                <a:srgbClr val="23538D"/>
              </a:solidFill>
            </a:rPr>
            <a:t>утверждении Методики снижения класса (подкласса) условий труда </a:t>
          </a:r>
          <a:r>
            <a:rPr lang="ru-RU" sz="1800" kern="1200" dirty="0" smtClean="0">
              <a:solidFill>
                <a:srgbClr val="23538D"/>
              </a:solidFill>
            </a:rPr>
            <a:t>при применении работниками, занятыми на работах с вредными условиями труда, эффективных средств индивидуальной защиты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23538D"/>
              </a:solidFill>
            </a:rPr>
            <a:t> Об </a:t>
          </a:r>
          <a:r>
            <a:rPr lang="ru-RU" sz="1800" b="1" kern="1200" dirty="0" smtClean="0">
              <a:solidFill>
                <a:srgbClr val="23538D"/>
              </a:solidFill>
            </a:rPr>
            <a:t>утверждении методических рекомендаций по определению  размера платы за проведение экспертизы </a:t>
          </a:r>
          <a:r>
            <a:rPr lang="ru-RU" sz="1800" kern="1200" dirty="0" smtClean="0">
              <a:solidFill>
                <a:srgbClr val="23538D"/>
              </a:solidFill>
            </a:rPr>
            <a:t>качества специальной оценки условий труда</a:t>
          </a:r>
          <a:endParaRPr lang="ru-RU" sz="1800" kern="1200" dirty="0">
            <a:solidFill>
              <a:srgbClr val="23538D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23538D"/>
              </a:solidFill>
            </a:rPr>
            <a:t> Об утверждении </a:t>
          </a:r>
          <a:r>
            <a:rPr lang="ru-RU" sz="1800" b="1" kern="1200" dirty="0" smtClean="0">
              <a:solidFill>
                <a:srgbClr val="23538D"/>
              </a:solidFill>
            </a:rPr>
            <a:t>Типового положения </a:t>
          </a:r>
          <a:r>
            <a:rPr lang="ru-RU" sz="1800" kern="1200" dirty="0" smtClean="0">
              <a:solidFill>
                <a:srgbClr val="23538D"/>
              </a:solidFill>
            </a:rPr>
            <a:t>о системе управления охраной труда</a:t>
          </a:r>
          <a:endParaRPr lang="ru-RU" sz="1800" kern="1200" dirty="0">
            <a:solidFill>
              <a:srgbClr val="23538D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23538D"/>
              </a:solidFill>
            </a:rPr>
            <a:t> </a:t>
          </a:r>
          <a:r>
            <a:rPr lang="ru-RU" sz="1800" b="1" kern="1200" dirty="0" smtClean="0">
              <a:solidFill>
                <a:srgbClr val="23538D"/>
              </a:solidFill>
            </a:rPr>
            <a:t>Об утверждении Порядка рассмотрения разногласий </a:t>
          </a:r>
          <a:r>
            <a:rPr lang="ru-RU" sz="1800" kern="1200" dirty="0" smtClean="0">
              <a:solidFill>
                <a:srgbClr val="23538D"/>
              </a:solidFill>
            </a:rPr>
            <a:t>по вопросам проведения экспертизы качества специальной оценки условий труда</a:t>
          </a:r>
          <a:endParaRPr lang="ru-RU" sz="1800" kern="1200" dirty="0">
            <a:solidFill>
              <a:srgbClr val="23538D"/>
            </a:solidFill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kern="1200" dirty="0" smtClean="0">
              <a:solidFill>
                <a:srgbClr val="23538D"/>
              </a:solidFill>
            </a:rPr>
            <a:t> Об утверждении </a:t>
          </a:r>
          <a:r>
            <a:rPr lang="ru-RU" sz="1800" b="1" kern="1200" dirty="0" smtClean="0">
              <a:solidFill>
                <a:srgbClr val="23538D"/>
              </a:solidFill>
            </a:rPr>
            <a:t>особенностей проведения специальной оценки условий труда </a:t>
          </a:r>
          <a:r>
            <a:rPr lang="ru-RU" sz="1800" kern="1200" dirty="0" smtClean="0">
              <a:solidFill>
                <a:srgbClr val="23538D"/>
              </a:solidFill>
            </a:rPr>
            <a:t>на рабочих местах отдельных категорий работников</a:t>
          </a:r>
          <a:endParaRPr lang="ru-RU" sz="1800" kern="1200" dirty="0">
            <a:solidFill>
              <a:srgbClr val="23538D"/>
            </a:solidFill>
          </a:endParaRPr>
        </a:p>
      </dsp:txBody>
      <dsp:txXfrm rot="5400000">
        <a:off x="2403316" y="-620676"/>
        <a:ext cx="5616615" cy="6857976"/>
      </dsp:txXfrm>
    </dsp:sp>
    <dsp:sp modelId="{E64E13E2-0CE1-4274-8DE7-7C2E08811137}">
      <dsp:nvSpPr>
        <dsp:cNvPr id="0" name=""/>
        <dsp:cNvSpPr/>
      </dsp:nvSpPr>
      <dsp:spPr>
        <a:xfrm>
          <a:off x="0" y="5484"/>
          <a:ext cx="1782288" cy="5611139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/>
              </a:solidFill>
            </a:rPr>
            <a:t>Приказы Минтруда России</a:t>
          </a:r>
          <a:endParaRPr lang="ru-RU" sz="1800" b="1" kern="1200" dirty="0">
            <a:solidFill>
              <a:schemeClr val="bg2"/>
            </a:solidFill>
          </a:endParaRPr>
        </a:p>
      </dsp:txBody>
      <dsp:txXfrm>
        <a:off x="0" y="5484"/>
        <a:ext cx="1782288" cy="561113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DCB581-17C3-4E2C-8D3E-617620A2C456}">
      <dsp:nvSpPr>
        <dsp:cNvPr id="0" name=""/>
        <dsp:cNvSpPr/>
      </dsp:nvSpPr>
      <dsp:spPr>
        <a:xfrm rot="5400000">
          <a:off x="-595485" y="739509"/>
          <a:ext cx="2345381" cy="11544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300" kern="1200" dirty="0">
            <a:solidFill>
              <a:schemeClr val="tx2"/>
            </a:solidFill>
          </a:endParaRPr>
        </a:p>
      </dsp:txBody>
      <dsp:txXfrm rot="5400000">
        <a:off x="-595485" y="739509"/>
        <a:ext cx="2345381" cy="1154410"/>
      </dsp:txXfrm>
    </dsp:sp>
    <dsp:sp modelId="{9190A4C5-463C-4FAD-8AF9-06DB0AE4C455}">
      <dsp:nvSpPr>
        <dsp:cNvPr id="0" name=""/>
        <dsp:cNvSpPr/>
      </dsp:nvSpPr>
      <dsp:spPr>
        <a:xfrm rot="5400000">
          <a:off x="3996361" y="-2737652"/>
          <a:ext cx="1886228" cy="7630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2"/>
              </a:solidFill>
            </a:rPr>
            <a:t>не менее 5 экспертов, работающих по трудовому договору и имеющих сертификат эксперта на право выполнения работ по специальной оценке условий труда, в том числе не менее одного эксперта, имеющего высшее образование по одной из специальностей - врач по общей гигиене, врач по гигиене труда, врач по санитарно-гигиеническим лабораторным исследованиям, аттестуемых Минтрудом России</a:t>
          </a:r>
          <a:endParaRPr lang="ru-RU" sz="1800" kern="1200" dirty="0">
            <a:solidFill>
              <a:schemeClr val="tx2"/>
            </a:solidFill>
          </a:endParaRPr>
        </a:p>
      </dsp:txBody>
      <dsp:txXfrm rot="5400000">
        <a:off x="3996361" y="-2737652"/>
        <a:ext cx="1886228" cy="7630565"/>
      </dsp:txXfrm>
    </dsp:sp>
    <dsp:sp modelId="{C1AA7883-7D41-403C-B916-3A7FCB19FC44}">
      <dsp:nvSpPr>
        <dsp:cNvPr id="0" name=""/>
        <dsp:cNvSpPr/>
      </dsp:nvSpPr>
      <dsp:spPr>
        <a:xfrm rot="5400000">
          <a:off x="-247373" y="2623631"/>
          <a:ext cx="1649157" cy="11544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solidFill>
              <a:schemeClr val="tx2"/>
            </a:solidFill>
          </a:endParaRPr>
        </a:p>
      </dsp:txBody>
      <dsp:txXfrm rot="5400000">
        <a:off x="-247373" y="2623631"/>
        <a:ext cx="1649157" cy="1154410"/>
      </dsp:txXfrm>
    </dsp:sp>
    <dsp:sp modelId="{33ACEBC4-1BC7-4E65-8EE4-F1F908C736AD}">
      <dsp:nvSpPr>
        <dsp:cNvPr id="0" name=""/>
        <dsp:cNvSpPr/>
      </dsp:nvSpPr>
      <dsp:spPr>
        <a:xfrm rot="5400000">
          <a:off x="4431427" y="-903039"/>
          <a:ext cx="1071952" cy="7630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chemeClr val="tx2"/>
              </a:solidFill>
            </a:rPr>
            <a:t>один из уставных видов деятельности – проведение специальной оценки условий труда</a:t>
          </a:r>
          <a:endParaRPr lang="ru-RU" sz="2700" kern="1200" dirty="0">
            <a:solidFill>
              <a:schemeClr val="tx2"/>
            </a:solidFill>
          </a:endParaRPr>
        </a:p>
      </dsp:txBody>
      <dsp:txXfrm rot="5400000">
        <a:off x="4431427" y="-903039"/>
        <a:ext cx="1071952" cy="7630565"/>
      </dsp:txXfrm>
    </dsp:sp>
    <dsp:sp modelId="{D8954B93-D172-4286-A102-FE26401302EE}">
      <dsp:nvSpPr>
        <dsp:cNvPr id="0" name=""/>
        <dsp:cNvSpPr/>
      </dsp:nvSpPr>
      <dsp:spPr>
        <a:xfrm rot="5400000">
          <a:off x="-247373" y="3998816"/>
          <a:ext cx="1649157" cy="11544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solidFill>
              <a:schemeClr val="tx2"/>
            </a:solidFill>
          </a:endParaRPr>
        </a:p>
      </dsp:txBody>
      <dsp:txXfrm rot="5400000">
        <a:off x="-247373" y="3998816"/>
        <a:ext cx="1649157" cy="1154410"/>
      </dsp:txXfrm>
    </dsp:sp>
    <dsp:sp modelId="{E3FC02FD-6520-4EA1-80D7-5825FE6ECCEA}">
      <dsp:nvSpPr>
        <dsp:cNvPr id="0" name=""/>
        <dsp:cNvSpPr/>
      </dsp:nvSpPr>
      <dsp:spPr>
        <a:xfrm rot="5400000">
          <a:off x="4433716" y="459618"/>
          <a:ext cx="1071952" cy="76305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chemeClr val="tx2"/>
              </a:solidFill>
            </a:rPr>
            <a:t>испытательная лаборатория (центр), аккредитуемая Росаккредитацией </a:t>
          </a:r>
          <a:endParaRPr lang="ru-RU" sz="2700" kern="1200" dirty="0">
            <a:solidFill>
              <a:schemeClr val="tx2"/>
            </a:solidFill>
          </a:endParaRPr>
        </a:p>
      </dsp:txBody>
      <dsp:txXfrm rot="5400000">
        <a:off x="4433716" y="459618"/>
        <a:ext cx="1071952" cy="7630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84" tIns="44893" rIns="89784" bIns="44893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84" tIns="44893" rIns="89784" bIns="44893" rtlCol="0"/>
          <a:lstStyle>
            <a:lvl1pPr algn="r">
              <a:defRPr sz="1200"/>
            </a:lvl1pPr>
          </a:lstStyle>
          <a:p>
            <a:pPr>
              <a:defRPr/>
            </a:pPr>
            <a:fld id="{52EAB2FF-D4E9-402D-8B57-F239FF8D2545}" type="datetimeFigureOut">
              <a:rPr lang="ru-RU"/>
              <a:pPr>
                <a:defRPr/>
              </a:pPr>
              <a:t>25.09.2014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84" tIns="44893" rIns="89784" bIns="448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84" tIns="44893" rIns="89784" bIns="44893" rtlCol="0" anchor="b"/>
          <a:lstStyle>
            <a:lvl1pPr algn="r">
              <a:defRPr sz="1200"/>
            </a:lvl1pPr>
          </a:lstStyle>
          <a:p>
            <a:pPr>
              <a:defRPr/>
            </a:pPr>
            <a:fld id="{BC6FD27F-F719-48EF-B561-B2A1982DF3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65" tIns="44882" rIns="89765" bIns="4488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65" tIns="44882" rIns="89765" bIns="44882" rtlCol="0"/>
          <a:lstStyle>
            <a:lvl1pPr algn="r">
              <a:defRPr sz="1200"/>
            </a:lvl1pPr>
          </a:lstStyle>
          <a:p>
            <a:pPr>
              <a:defRPr/>
            </a:pPr>
            <a:fld id="{D45B13C7-61A8-493A-AC76-B1E0A6EE8358}" type="datetimeFigureOut">
              <a:rPr lang="ru-RU"/>
              <a:pPr>
                <a:defRPr/>
              </a:pPr>
              <a:t>25.09.2014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65" tIns="44882" rIns="89765" bIns="4488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89765" tIns="44882" rIns="89765" bIns="4488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65" tIns="44882" rIns="89765" bIns="448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65" tIns="44882" rIns="89765" bIns="44882" rtlCol="0" anchor="b"/>
          <a:lstStyle>
            <a:lvl1pPr algn="r">
              <a:defRPr sz="1200"/>
            </a:lvl1pPr>
          </a:lstStyle>
          <a:p>
            <a:pPr>
              <a:defRPr/>
            </a:pPr>
            <a:fld id="{84A01AE4-3BEB-4AD2-8B6E-B0C1D96CD6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6A8384-4FCD-4362-B67F-E1DF5D368D80}" type="slidenum">
              <a:rPr lang="ru-RU" smtClean="0"/>
              <a:pPr/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6A8384-4FCD-4362-B67F-E1DF5D368D80}" type="slidenum">
              <a:rPr lang="ru-RU" smtClean="0"/>
              <a:pPr/>
              <a:t>40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F76C1-6586-409E-AD59-196F21D14E48}" type="slidenum">
              <a:rPr lang="ru-RU" smtClean="0"/>
              <a:pPr/>
              <a:t>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1AE4-3BEB-4AD2-8B6E-B0C1D96CD64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A01AE4-3BEB-4AD2-8B6E-B0C1D96CD640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1E3E15-6134-4129-AA58-C179FECE2984}" type="slidenum">
              <a:rPr lang="ru-RU" smtClean="0"/>
              <a:pPr/>
              <a:t>22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5630-12B2-4BA5-AB94-06B38B3FE902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EBB1FB-E240-4586-AB4E-B04EB1A32293}" type="slidenum">
              <a:rPr lang="ru-RU" smtClean="0"/>
              <a:pPr/>
              <a:t>30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901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B08969-BA82-49E3-8F25-67F904C04DF4}" type="slidenum">
              <a:rPr lang="ru-RU" smtClean="0"/>
              <a:pPr/>
              <a:t>31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87646-B4FC-4863-B321-A6778A6471EE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8406-E3F7-4F2C-9F5C-BCC7E2DA096F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A683E-DAB5-46A5-B2C0-C3E7E7FC16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1786-8A17-49DA-9683-31C18F513971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5C78F-4096-4A97-886F-908F2C61F7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612D8-246A-482C-ACE1-A3BEE361817D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F35C7-F4CA-4279-8E12-A0695F1AD1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BF1C-419D-4279-8A63-CC4EF39E3428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07DCF-51EB-4ED9-A8D8-C924AE8741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448A2-519A-4796-821C-C8C27DEBCBE2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C5344-C672-4661-89C3-FF8AA6A80E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CEE3B-0B85-4E6B-B6E6-2926C4AC76D1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63981-0F2E-4866-80CC-6157C21C94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A5F27-446F-4FA5-9D17-714CB56FB871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120FE-6609-4B89-8B95-17152B1593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B6440-DB7F-46F1-8F0F-C14303A6F74B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8A9F0-5988-48CD-948C-0536498E78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1357D-CAD3-425C-BC13-CBA0254AA65C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24AD-BD41-4933-A264-B8DF4E1B21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B34A-0C6B-4B95-8097-DAFF8D7A4A25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3AA9D-7BC0-4521-ADA5-439EFB2CFC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35D19-8997-4E8D-8195-6020019883E5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7976C-D7B1-47AC-A506-D681E2C4A4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D94884-B7EC-4B29-8AC4-F445AD3427BA}" type="datetime1">
              <a:rPr lang="ru-RU" smtClean="0"/>
              <a:t>25.09.2014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E90A5D-F902-4D19-8303-2C8C59308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BBEB751EDF9F9809C2B98BF83FA9C153936246070DA8EB7BFE024B8CA04E0AF92D992D17A300ACAATAM6S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7.png"/><Relationship Id="rId9" Type="http://schemas.microsoft.com/office/2007/relationships/diagramDrawing" Target="../diagrams/drawin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7.png"/><Relationship Id="rId9" Type="http://schemas.microsoft.com/office/2007/relationships/diagramDrawing" Target="../diagrams/drawing1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image" Target="../media/image7.png"/><Relationship Id="rId9" Type="http://schemas.microsoft.com/office/2007/relationships/diagramDrawing" Target="../diagrams/drawing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chart" Target="../charts/chart6.xml"/><Relationship Id="rId4" Type="http://schemas.openxmlformats.org/officeDocument/2006/relationships/image" Target="../media/image18.jpeg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Relationship Id="rId9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p=1&amp;text=%D0%B2%D0%BD%D0%B8%D0%BC%D0%B0%D0%BD%D0%B8%D0%B5%20%D0%BE%D0%BF%D0%B0%D1%81%D0%BD%D0%BE%D1%81%D1%82%D1%8C&amp;fp=1&amp;pos=58&amp;uinfo=ww-1461-wh-692-fw-1236-fh-486-pd-1.2999999523162841&amp;rpt=simage&amp;img_url=http://www.hr-portal.ru/files/styles/large/public/mini/per81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text=%D0%B7%D0%BD%D0%B0%D0%BA%D0%B8%20%D0%B1%D0%B5%D0%B7%D0%BE%D0%BF%D0%B0%D1%81%D0%BD%D0%BE%D1%81%D1%82%D0%B8%20%D0%BF%D0%BE%20%D0%BE%D1%85%D1%80%D0%B0%D0%BD%D0%B5%20%D1%82%D1%80%D1%83%D0%B4%D0%B0&amp;fp=0&amp;pos=7&amp;uinfo=ww-1461-wh-692-fw-1236-fh-486-pd-1.2999999523162841&amp;rpt=simage&amp;img_url=http://tb-vsr.ru/im/image.jpg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132857"/>
            <a:ext cx="8178800" cy="2591544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solidFill>
                  <a:srgbClr val="002060"/>
                </a:solidFill>
              </a:rPr>
              <a:t>ОСНОВНЫЕ НАПРАВЛЕНИЯ СОВЕРШЕНСТВОВАНИЯ ЗАКОНОДАТЕЛЬСТВА В СФЕРЕ ОХРАНЫ ТРУДА</a:t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>Услуги в сфере охраны труда - современное состояние и перспективы развития</a:t>
            </a:r>
            <a:endParaRPr lang="ru-RU" sz="3000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333375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5084763"/>
            <a:ext cx="8178800" cy="94456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Департамента условий и охраны труда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труда и социальной защиты Российской Федерации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Сергеев Петр Сергеевич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/>
        </p:nvSpPr>
        <p:spPr>
          <a:xfrm>
            <a:off x="179512" y="764704"/>
            <a:ext cx="8496944" cy="5544616"/>
          </a:xfrm>
          <a:prstGeom prst="halfFram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48997731-FCDA-4372-9EE2-495529E44F34}" type="slidenum">
              <a:rPr lang="ru-RU" smtClean="0"/>
              <a:pPr>
                <a:defRPr/>
              </a:pPr>
              <a:t>10</a:t>
            </a:fld>
            <a:endParaRPr lang="ru-RU" dirty="0" smtClean="0"/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ПЕРЕХОДНЫЕ ПОЛОЖЕНИЯ</a:t>
            </a:r>
            <a:endParaRPr lang="ru-RU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980728"/>
            <a:ext cx="7776864" cy="22467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Организации, ранее аккредитованные</a:t>
            </a:r>
            <a:r>
              <a:rPr lang="ru-RU" sz="2000" dirty="0" smtClean="0">
                <a:solidFill>
                  <a:schemeClr val="tx2"/>
                </a:solidFill>
              </a:rPr>
              <a:t> в качестве организаций, оказывающих услуги по аттестации рабочих мест по условиям труда, </a:t>
            </a:r>
            <a:r>
              <a:rPr lang="ru-RU" sz="2000" b="1" dirty="0" smtClean="0">
                <a:solidFill>
                  <a:schemeClr val="tx2"/>
                </a:solidFill>
              </a:rPr>
              <a:t>сохраняют свои права и обязанности </a:t>
            </a:r>
            <a:r>
              <a:rPr lang="ru-RU" sz="2000" dirty="0" smtClean="0">
                <a:solidFill>
                  <a:schemeClr val="tx2"/>
                </a:solidFill>
              </a:rPr>
              <a:t>в таком качестве, включая возможность проведения специальной оценки условий труда, до истечения срока действия имеющихся аттестатов аккредитации испытательных лабораторий (центров) этих организаций, но не позднее 31 декабря 2018 года</a:t>
            </a:r>
            <a:endParaRPr lang="ru-RU" sz="2000" dirty="0" smtClean="0">
              <a:solidFill>
                <a:schemeClr val="tx2"/>
              </a:solidFill>
              <a:hlinkClick r:id="rId5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3645024"/>
            <a:ext cx="7776864" cy="22467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Организации, ранее аккредитованные</a:t>
            </a:r>
            <a:r>
              <a:rPr lang="ru-RU" sz="2000" dirty="0" smtClean="0">
                <a:solidFill>
                  <a:schemeClr val="tx2"/>
                </a:solidFill>
              </a:rPr>
              <a:t> в качестве организаций, оказывающих услуги по аттестации рабочих мест по условиям труда, срок действия аттестатов аккредитации испытательных лабораторий (центров) которых  истекает в 2014 году, </a:t>
            </a:r>
            <a:r>
              <a:rPr lang="ru-RU" sz="2000" b="1" dirty="0" smtClean="0">
                <a:solidFill>
                  <a:schemeClr val="tx2"/>
                </a:solidFill>
              </a:rPr>
              <a:t>вправе проводить специальную оценку условий труда без учета требований</a:t>
            </a:r>
            <a:r>
              <a:rPr lang="ru-RU" sz="2000" dirty="0" smtClean="0">
                <a:solidFill>
                  <a:schemeClr val="tx2"/>
                </a:solidFill>
              </a:rPr>
              <a:t> законодательства о специальной оценке условий труда </a:t>
            </a:r>
            <a:r>
              <a:rPr lang="ru-RU" sz="2000" b="1" dirty="0" smtClean="0">
                <a:solidFill>
                  <a:schemeClr val="tx2"/>
                </a:solidFill>
              </a:rPr>
              <a:t>по экспертному составу </a:t>
            </a:r>
            <a:r>
              <a:rPr lang="ru-RU" sz="2000" dirty="0" smtClean="0">
                <a:solidFill>
                  <a:schemeClr val="tx2"/>
                </a:solidFill>
              </a:rPr>
              <a:t>организаций до 31 декабря </a:t>
            </a:r>
            <a:r>
              <a:rPr lang="ru-RU" sz="2000" dirty="0" smtClean="0">
                <a:solidFill>
                  <a:schemeClr val="tx2"/>
                </a:solidFill>
              </a:rPr>
              <a:t>2015 </a:t>
            </a:r>
            <a:r>
              <a:rPr lang="ru-RU" sz="2000" dirty="0" smtClean="0">
                <a:solidFill>
                  <a:schemeClr val="tx2"/>
                </a:solidFill>
              </a:rPr>
              <a:t>года</a:t>
            </a:r>
            <a:endParaRPr lang="ru-RU" sz="2000" dirty="0" smtClean="0">
              <a:solidFill>
                <a:schemeClr val="tx2"/>
              </a:solidFill>
              <a:hlinkClick r:id="rId5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/>
        </p:nvSpPr>
        <p:spPr>
          <a:xfrm>
            <a:off x="539552" y="1196752"/>
            <a:ext cx="8136904" cy="5112568"/>
          </a:xfrm>
          <a:prstGeom prst="halfFram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48997731-FCDA-4372-9EE2-495529E44F34}" type="slidenum">
              <a:rPr lang="ru-RU" smtClean="0"/>
              <a:pPr>
                <a:defRPr/>
              </a:pPr>
              <a:t>11</a:t>
            </a:fld>
            <a:endParaRPr lang="ru-RU" dirty="0" smtClean="0"/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250825" y="366247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ПЕРЕХОДНЫЕ ПОЛОЖЕНИЯ</a:t>
            </a:r>
            <a:endParaRPr lang="ru-RU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1484784"/>
            <a:ext cx="7776864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2"/>
                </a:solidFill>
              </a:rPr>
              <a:t>Обязанности экспертов </a:t>
            </a:r>
            <a:r>
              <a:rPr lang="ru-RU" sz="2400" dirty="0" smtClean="0">
                <a:solidFill>
                  <a:schemeClr val="tx2"/>
                </a:solidFill>
              </a:rPr>
              <a:t>организаций, сохраняющих свои права и обязанности в области оценки условий труда после вступления в силу Федерального закона «О специальной оценке условий труда»,</a:t>
            </a:r>
            <a:r>
              <a:rPr lang="ru-RU" sz="2400" b="1" dirty="0" smtClean="0">
                <a:solidFill>
                  <a:schemeClr val="tx2"/>
                </a:solidFill>
              </a:rPr>
              <a:t> вправе выполнять лица, работающие в этих организациях по трудовому договору и допущенные к работе в испытательных лабораториях (центрах).</a:t>
            </a:r>
            <a:endParaRPr lang="ru-RU" sz="2400" b="1" dirty="0" smtClean="0">
              <a:solidFill>
                <a:schemeClr val="tx2"/>
              </a:solidFill>
              <a:hlinkClick r:id="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0" y="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251520" y="1268760"/>
            <a:ext cx="8641779" cy="4464496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/>
                </a:solidFill>
              </a:rPr>
              <a:t>ВНЕСЕНИЕ ПОПРАВОК В ТРУДОВОЙ КОДЕКС РОССИЙСКОЙ ФЕДЕРАЦИИ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Принят Федеральный закон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от 28 декабря 2013 г. № 421-ФЗ «О внесении изменений  в отдельные законодательные акты Российской Федерации в связи с принятием Федерального закона  «О специальной оценке условий труда» </a:t>
            </a: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107504" y="260648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Helios"/>
              </a:rPr>
              <a:t>ВТОРОЙ ШАГ  </a:t>
            </a:r>
            <a:endParaRPr lang="ru-RU" sz="28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458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3850" y="188913"/>
            <a:ext cx="8280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</a:rPr>
              <a:t>ГАРАНТИИ И КОМПЕНСАЦИИ РАБОТНИКАМ, ЗАНЯТЫМ ВО ВРЕДНЫХ (ОПАСНЫХ) УСЛОВИЯХ ТРУДА</a:t>
            </a:r>
            <a:endParaRPr lang="ru-RU" sz="19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458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107504" y="980730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47864" y="6021288"/>
            <a:ext cx="5328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i="1" dirty="0" smtClean="0">
                <a:latin typeface="+mn-lt"/>
              </a:rPr>
              <a:t>Чем выше уровень вредности на рабочем месте – тем больше объем гарантий и компенсаций</a:t>
            </a:r>
            <a:endParaRPr lang="ru-RU" i="1" dirty="0">
              <a:latin typeface="+mn-lt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560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395288" y="404813"/>
            <a:ext cx="8208962" cy="1223962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Дифференцированный подход к определению вида и объема гарантий и компенсаций работникам, занятым на работах с вредными 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(опасными) условиями труда 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(статьи 92, 117, 147 Трудового кодекса Российской Федерации)</a:t>
            </a:r>
          </a:p>
        </p:txBody>
      </p:sp>
      <p:sp>
        <p:nvSpPr>
          <p:cNvPr id="35" name="Стрелка вниз 34"/>
          <p:cNvSpPr/>
          <p:nvPr/>
        </p:nvSpPr>
        <p:spPr>
          <a:xfrm>
            <a:off x="611188" y="1628775"/>
            <a:ext cx="7777162" cy="574675"/>
          </a:xfrm>
          <a:prstGeom prst="downArrow">
            <a:avLst>
              <a:gd name="adj1" fmla="val 50000"/>
              <a:gd name="adj2" fmla="val 32993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68313" y="2420938"/>
          <a:ext cx="8496945" cy="37432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8233"/>
                <a:gridCol w="1152128"/>
                <a:gridCol w="1224136"/>
                <a:gridCol w="1224136"/>
                <a:gridCol w="1272142"/>
                <a:gridCol w="1536170"/>
              </a:tblGrid>
              <a:tr h="72008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гарантий и компенсаций</a:t>
                      </a:r>
                      <a:endParaRPr lang="ru-RU" sz="16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Вредные</a:t>
                      </a:r>
                      <a:r>
                        <a:rPr lang="ru-RU" sz="1600" baseline="0" dirty="0" smtClean="0"/>
                        <a:t> условия труда (класс 3)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Опасные условия труда (класс 4)</a:t>
                      </a:r>
                      <a:endParaRPr lang="ru-RU" sz="1600" dirty="0"/>
                    </a:p>
                  </a:txBody>
                  <a:tcPr/>
                </a:tc>
              </a:tr>
              <a:tr h="63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3.1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3.2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3.3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3.4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087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Сокращенная продолжительность рабочей недели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более 36 часов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 более 36 часов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 более 36 часов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2626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Дополнительный оплачиваемый отпуск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__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 дней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7 дней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2626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Повышенный размер оплаты труда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4 %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4 %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/>
        </p:nvSpPr>
        <p:spPr>
          <a:xfrm>
            <a:off x="179512" y="548680"/>
            <a:ext cx="8784976" cy="4464496"/>
          </a:xfrm>
          <a:prstGeom prst="halfFram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48997731-FCDA-4372-9EE2-495529E44F34}" type="slidenum">
              <a:rPr lang="ru-RU" smtClean="0"/>
              <a:pPr>
                <a:defRPr/>
              </a:pPr>
              <a:t>15</a:t>
            </a:fld>
            <a:endParaRPr lang="ru-RU" dirty="0" smtClean="0"/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251520" y="116632"/>
            <a:ext cx="86423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ПЕРЕХОДНЫЕ ПОЛОЖЕНИЯ</a:t>
            </a:r>
            <a:endParaRPr lang="ru-RU" sz="19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838740"/>
            <a:ext cx="8568952" cy="53985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>
              <a:lnSpc>
                <a:spcPts val="2400"/>
              </a:lnSpc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Статьей 15 Федерального закона от 28 декабря 2013 г. № 421-ФЗ </a:t>
            </a:r>
            <a:r>
              <a:rPr lang="ru-RU" sz="2000" dirty="0" smtClean="0">
                <a:solidFill>
                  <a:schemeClr val="tx1"/>
                </a:solidFill>
              </a:rPr>
              <a:t>«О внесении изменений  в отдельные законодательные акты Российской Федерации в связи с принятием Федерального закона  «О специальной оценке условий труда»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предусмотрено, что при реализации в отношении работников, занятых на работах с вредными и (или) опасными условиями труда, компенсационных мер, направленных на ослабление негативного воздействия на их здоровье вредных и (или) опасных факторов производственной среды и трудового процесса (сокращенная продолжительность рабочего времени, ежегодный дополнительный оплачиваемый отпуск либо денежная компенсация за них, а также повышенная оплата труда), порядок и условия осуществления таких мер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не могут быть ухудшены, а размеры снижены по сравнению с порядком, условиями и размерами фактически реализуемых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 отношении указанных работников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компенсационных мер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по состоянию на день вступления в силу данного Федерального закона при условии сохранения соответствующих условий труда на рабочем месте, явившихся основанием для назначения реализуемых компенсационных мер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287338" y="3317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+mn-lt"/>
              </a:rPr>
              <a:t>ФОРМИРОВАНИЕ НОРМАТИВНОЙ ПРАВОВОЙ БАЗЫ ДЛЯ РЕАЛИЗАЦИИ ФЕДЕРАЛЬНОГО ЗАКОНА «О СПЕЦИАЛЬНОЙ ОЦЕНКЕ УСЛОВИЙ ТРУДА»</a:t>
            </a:r>
          </a:p>
        </p:txBody>
      </p:sp>
      <p:sp>
        <p:nvSpPr>
          <p:cNvPr id="717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717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хема 8"/>
          <p:cNvGraphicFramePr/>
          <p:nvPr/>
        </p:nvGraphicFramePr>
        <p:xfrm>
          <a:off x="179512" y="2204864"/>
          <a:ext cx="885698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323850" y="981075"/>
            <a:ext cx="8640763" cy="93503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Принято </a:t>
            </a:r>
            <a:r>
              <a:rPr lang="ru-RU" sz="2000" b="1" dirty="0"/>
              <a:t>4 </a:t>
            </a:r>
            <a:r>
              <a:rPr lang="ru-RU" sz="2000" b="1" dirty="0" smtClean="0"/>
              <a:t>постановления</a:t>
            </a:r>
            <a:r>
              <a:rPr lang="ru-RU" sz="2000" dirty="0" smtClean="0"/>
              <a:t> </a:t>
            </a:r>
            <a:r>
              <a:rPr lang="ru-RU" sz="2000" b="1" dirty="0"/>
              <a:t>Правительства Российской Федерации и </a:t>
            </a:r>
            <a:r>
              <a:rPr lang="ru-RU" sz="2000" b="1" dirty="0" smtClean="0"/>
              <a:t>9 </a:t>
            </a:r>
            <a:r>
              <a:rPr lang="ru-RU" sz="2000" b="1" dirty="0"/>
              <a:t>приказов</a:t>
            </a:r>
            <a:r>
              <a:rPr lang="ru-RU" sz="2000" dirty="0"/>
              <a:t> Минтруда России, </a:t>
            </a:r>
            <a:r>
              <a:rPr lang="ru-RU" sz="2000" dirty="0" smtClean="0"/>
              <a:t>требуется принятие </a:t>
            </a:r>
            <a:r>
              <a:rPr lang="ru-RU" sz="2000" b="1" dirty="0" smtClean="0"/>
              <a:t>16 </a:t>
            </a:r>
            <a:r>
              <a:rPr lang="ru-RU" sz="2000" b="1" dirty="0" smtClean="0"/>
              <a:t>приказов</a:t>
            </a:r>
            <a:r>
              <a:rPr lang="ru-RU" sz="2000" dirty="0" smtClean="0"/>
              <a:t> Минтруда России обеспечивающих</a:t>
            </a:r>
            <a:r>
              <a:rPr lang="ru-RU" sz="2000" dirty="0"/>
              <a:t>: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/>
          </p:cNvSpPr>
          <p:nvPr/>
        </p:nvSpPr>
        <p:spPr bwMode="auto">
          <a:xfrm>
            <a:off x="287338" y="3317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НОРМАТИВНЫЕ ПРАВОВЫЕ АКТЫ, </a:t>
            </a: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РАЗРАБОТАННЫЕ В РАЗВИТИЕ </a:t>
            </a:r>
            <a:endParaRPr lang="ru-RU" sz="1600" b="1" dirty="0" smtClean="0">
              <a:solidFill>
                <a:schemeClr val="tx2"/>
              </a:solidFill>
              <a:latin typeface="Helios"/>
              <a:ea typeface="+mj-ea"/>
              <a:cs typeface="+mj-cs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ФЕДЕРАЛЬНОГО </a:t>
            </a: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ЗАКОНА «О СПЕЦИАЛЬНОЙ ОЦЕНКЕ УСЛОВИЙ </a:t>
            </a:r>
            <a:r>
              <a:rPr lang="ru-RU" sz="1600" b="1" dirty="0" smtClean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ТРУДА»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615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/>
        </p:nvGraphicFramePr>
        <p:xfrm>
          <a:off x="323528" y="836712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/>
          </p:cNvSpPr>
          <p:nvPr/>
        </p:nvSpPr>
        <p:spPr bwMode="auto">
          <a:xfrm>
            <a:off x="179388" y="18891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УТВЕРЖДЕННЫЕ ПРИКАЗЫ МИНТРУДА РОССИИ, РАЗРАБОТАННЫЕ В РАЗВИТИЕ ФЕДЕРАЛЬНОГО ЗАКОНА «О СПЕЦИАЛЬНОЙ ОЦЕНКЕ УСЛОВИЙ ТРУДА»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717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717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/>
        </p:nvGraphicFramePr>
        <p:xfrm>
          <a:off x="107504" y="764704"/>
          <a:ext cx="885698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/>
          </p:cNvSpPr>
          <p:nvPr/>
        </p:nvSpPr>
        <p:spPr bwMode="auto">
          <a:xfrm>
            <a:off x="179388" y="18891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УТВЕРЖДЕННЫЕ ПРИКАЗЫ МИНТРУДА РОССИИ, РАЗРАБОТАННЫЕ В РАЗВИТИЕ ФЕДЕРАЛЬНОГО ЗАКОНА «О СПЕЦИАЛЬНОЙ ОЦЕНКЕ УСЛОВИЙ ТРУДА»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717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717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/>
        </p:nvGraphicFramePr>
        <p:xfrm>
          <a:off x="107504" y="764704"/>
          <a:ext cx="885698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трелка вправо 40"/>
          <p:cNvSpPr/>
          <p:nvPr/>
        </p:nvSpPr>
        <p:spPr>
          <a:xfrm>
            <a:off x="1547813" y="549275"/>
            <a:ext cx="3311525" cy="1223963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076" name="Заголовок 1"/>
          <p:cNvSpPr>
            <a:spLocks/>
          </p:cNvSpPr>
          <p:nvPr/>
        </p:nvSpPr>
        <p:spPr bwMode="auto">
          <a:xfrm>
            <a:off x="179388" y="1158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ПРЕДПОСЫЛКИ РЕФОРМИРОВАНИЯ СИСТЕМЫ ОЦЕНКИ УСЛОВИЙ ТРУДА </a:t>
            </a:r>
          </a:p>
        </p:txBody>
      </p:sp>
      <p:sp>
        <p:nvSpPr>
          <p:cNvPr id="307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07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4869160"/>
            <a:ext cx="1872208" cy="81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2492896"/>
            <a:ext cx="2555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3717032"/>
            <a:ext cx="2230438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Нашивка 28"/>
          <p:cNvSpPr/>
          <p:nvPr/>
        </p:nvSpPr>
        <p:spPr>
          <a:xfrm rot="16200000">
            <a:off x="1223962" y="368301"/>
            <a:ext cx="360363" cy="57626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085" name="Прямоугольник 29"/>
          <p:cNvSpPr>
            <a:spLocks noChangeArrowheads="1"/>
          </p:cNvSpPr>
          <p:nvPr/>
        </p:nvSpPr>
        <p:spPr bwMode="auto">
          <a:xfrm>
            <a:off x="827584" y="2564904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2012 г.</a:t>
            </a:r>
          </a:p>
        </p:txBody>
      </p:sp>
      <p:sp>
        <p:nvSpPr>
          <p:cNvPr id="3086" name="Прямоугольник 31"/>
          <p:cNvSpPr>
            <a:spLocks noChangeArrowheads="1"/>
          </p:cNvSpPr>
          <p:nvPr/>
        </p:nvSpPr>
        <p:spPr bwMode="auto">
          <a:xfrm>
            <a:off x="755576" y="3717032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2011 г.</a:t>
            </a:r>
          </a:p>
        </p:txBody>
      </p:sp>
      <p:sp>
        <p:nvSpPr>
          <p:cNvPr id="3087" name="Прямоугольник 35"/>
          <p:cNvSpPr>
            <a:spLocks noChangeArrowheads="1"/>
          </p:cNvSpPr>
          <p:nvPr/>
        </p:nvSpPr>
        <p:spPr bwMode="auto">
          <a:xfrm>
            <a:off x="899592" y="4725144"/>
            <a:ext cx="1008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2010 г.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67544" y="5085184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29 %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83568" y="4221088"/>
            <a:ext cx="1152376" cy="461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30,5 %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5536" y="2996952"/>
            <a:ext cx="15652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31,8 %</a:t>
            </a:r>
          </a:p>
        </p:txBody>
      </p:sp>
      <p:sp>
        <p:nvSpPr>
          <p:cNvPr id="3091" name="Заголовок 1"/>
          <p:cNvSpPr>
            <a:spLocks/>
          </p:cNvSpPr>
          <p:nvPr/>
        </p:nvSpPr>
        <p:spPr bwMode="auto">
          <a:xfrm rot="-5400000">
            <a:off x="-2304256" y="3248819"/>
            <a:ext cx="54721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>
                <a:solidFill>
                  <a:schemeClr val="tx2"/>
                </a:solidFill>
                <a:latin typeface="Helios"/>
              </a:rPr>
              <a:t>ЧИСЛЕННОСТЬ РАБОТНИКОВ, ЗАНЯТЫХ ВО ВРЕДНЫХ (ОПАСНЫХ) УСЛОВИЯХ ТРУДА В БАЗОВЫХ ОТРАСЛЯХ ЭКОНОМИКИ</a:t>
            </a: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4859338" y="1710632"/>
            <a:ext cx="3602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ru-RU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2" name="Заголовок 1"/>
          <p:cNvSpPr>
            <a:spLocks/>
          </p:cNvSpPr>
          <p:nvPr/>
        </p:nvSpPr>
        <p:spPr bwMode="auto">
          <a:xfrm>
            <a:off x="3851920" y="4149080"/>
            <a:ext cx="50403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</a:rPr>
              <a:t>В ЭКОНОМИКЕ РОССИИ –</a:t>
            </a:r>
          </a:p>
          <a:p>
            <a:pPr algn="r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48,7</a:t>
            </a:r>
            <a:r>
              <a:rPr lang="ru-RU" sz="3200" b="1" dirty="0">
                <a:solidFill>
                  <a:schemeClr val="tx2"/>
                </a:solidFill>
                <a:latin typeface="Helios"/>
              </a:rPr>
              <a:t> МЛН. </a:t>
            </a:r>
            <a:r>
              <a:rPr lang="ru-RU" sz="2400" dirty="0">
                <a:solidFill>
                  <a:schemeClr val="tx2"/>
                </a:solidFill>
                <a:latin typeface="Helios"/>
              </a:rPr>
              <a:t>РАБОЧИХ МЕСТ, </a:t>
            </a:r>
            <a:endParaRPr lang="ru-RU" sz="3200" dirty="0">
              <a:solidFill>
                <a:schemeClr val="tx2"/>
              </a:solidFill>
              <a:latin typeface="Helios"/>
            </a:endParaRPr>
          </a:p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</a:rPr>
              <a:t>НА КОТОРЫХ ЗАНЯТО </a:t>
            </a:r>
          </a:p>
          <a:p>
            <a:pPr algn="r"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Helios"/>
              </a:rPr>
              <a:t>71,3</a:t>
            </a:r>
            <a:r>
              <a:rPr lang="ru-RU" sz="3200" b="1" dirty="0" smtClean="0">
                <a:solidFill>
                  <a:schemeClr val="tx2"/>
                </a:solidFill>
                <a:latin typeface="Helios"/>
              </a:rPr>
              <a:t> </a:t>
            </a:r>
            <a:r>
              <a:rPr lang="ru-RU" sz="3200" b="1" dirty="0">
                <a:solidFill>
                  <a:schemeClr val="tx2"/>
                </a:solidFill>
                <a:latin typeface="Helios"/>
              </a:rPr>
              <a:t>МЛН. </a:t>
            </a:r>
            <a:r>
              <a:rPr lang="ru-RU" sz="2400" dirty="0">
                <a:solidFill>
                  <a:schemeClr val="tx2"/>
                </a:solidFill>
                <a:latin typeface="Helios"/>
              </a:rPr>
              <a:t>РАБОТНИКОВ</a:t>
            </a:r>
            <a:endParaRPr lang="ru-RU" sz="2800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3094" name="Прямоугольник 35"/>
          <p:cNvSpPr>
            <a:spLocks noChangeArrowheads="1"/>
          </p:cNvSpPr>
          <p:nvPr/>
        </p:nvSpPr>
        <p:spPr bwMode="auto">
          <a:xfrm>
            <a:off x="755576" y="5517232"/>
            <a:ext cx="1350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2009 г.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7544" y="5805264"/>
            <a:ext cx="1566862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27,5 %</a:t>
            </a:r>
          </a:p>
        </p:txBody>
      </p:sp>
      <p:pic>
        <p:nvPicPr>
          <p:cNvPr id="3098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5" y="5620619"/>
            <a:ext cx="1512168" cy="6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1105305"/>
            <a:ext cx="2736304" cy="138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29"/>
          <p:cNvSpPr>
            <a:spLocks noChangeArrowheads="1"/>
          </p:cNvSpPr>
          <p:nvPr/>
        </p:nvSpPr>
        <p:spPr bwMode="auto">
          <a:xfrm>
            <a:off x="755576" y="134076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2013 </a:t>
            </a:r>
            <a:r>
              <a:rPr lang="ru-RU" sz="1600" b="1" dirty="0">
                <a:solidFill>
                  <a:schemeClr val="tx2"/>
                </a:solidFill>
                <a:latin typeface="Helios"/>
              </a:rPr>
              <a:t>г.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1772816"/>
            <a:ext cx="15652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Helios"/>
              </a:rPr>
              <a:t>32,2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%</a:t>
            </a: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4932040" y="2636912"/>
            <a:ext cx="3602037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ОБРАБАТЫВАЮЩИЕ ПРОИЗВОДСТВА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33,4 %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НА ТРАНСПОРТЕ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35,1 %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ДОБЫЧА ПОЛЕЗНЫХ ИСКОПАЕМЫХ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46,2 %</a:t>
            </a:r>
            <a:r>
              <a:rPr lang="ru-RU" sz="12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Заголовок 1"/>
          <p:cNvSpPr>
            <a:spLocks/>
          </p:cNvSpPr>
          <p:nvPr/>
        </p:nvSpPr>
        <p:spPr bwMode="auto">
          <a:xfrm>
            <a:off x="179388" y="18891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latin typeface="Helios"/>
                <a:ea typeface="+mj-ea"/>
                <a:cs typeface="+mj-cs"/>
              </a:rPr>
              <a:t>ПРОЕКТЫ НОРМАТИВНЫХ ПРАВОВЫХ АКТОВ, РАЗРАБОТАННЫЕ В РАЗВИТИЕ ФЕДЕРАЛЬНОГО ЗАКОНА «О СПЕЦИАЛЬНОЙ ОЦЕНКЕ УСЛОВИЙ ТРУДА»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819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819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/>
        </p:nvGraphicFramePr>
        <p:xfrm>
          <a:off x="323528" y="764704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http://www.restate.ru/materials/attachment/bc940a0a7c9408e8d9ae791c340fef8d526847cc/%D0%A1%D0%A0%D0%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1412875"/>
            <a:ext cx="6492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 descr="http://www.prohandmade.ru/wp-content/uploads/2012/01/422444a993249069c6858c5b538624d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196975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Helios"/>
              </a:rPr>
              <a:t>ДОПУСК НА РЫНОК УСЛУГ В ОБЛАСТИ СПЕЦИАЛЬНОЙ ОЦЕНКИ УСЛОВИЙ ТРУДА </a:t>
            </a:r>
          </a:p>
        </p:txBody>
      </p:sp>
      <p:sp>
        <p:nvSpPr>
          <p:cNvPr id="215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1512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2339975" y="836613"/>
            <a:ext cx="4321175" cy="936625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550" y="2205038"/>
            <a:ext cx="29527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19700" y="2205038"/>
            <a:ext cx="27368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2988" y="3429000"/>
            <a:ext cx="2881312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9700" y="3429000"/>
            <a:ext cx="2808288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843213" y="836613"/>
            <a:ext cx="3529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ОРГАНИЗАЦИИ, ПРОВОДЯЩИЕ СПЕЦИАЛЬНУЮ ОЦЕНКУ УСЛОВИЙ ТРУДА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32363" y="4652963"/>
            <a:ext cx="3313112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187450" y="2205038"/>
            <a:ext cx="2592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ИСПЫТАТЕЛЬНЫЕ ЛАБОРАТОРИИ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5364163" y="234950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ЭКСПЕРТЫ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187450" y="3500438"/>
            <a:ext cx="2592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Аккредитация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5435600" y="3500438"/>
            <a:ext cx="2305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Сертификация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3995937" y="1916832"/>
            <a:ext cx="576063" cy="576064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644008" y="1916832"/>
            <a:ext cx="504056" cy="576064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483768" y="2924944"/>
            <a:ext cx="0" cy="432048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52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4724400"/>
            <a:ext cx="25923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Скругленный прямоугольник 37"/>
          <p:cNvSpPr/>
          <p:nvPr/>
        </p:nvSpPr>
        <p:spPr>
          <a:xfrm>
            <a:off x="971550" y="4652963"/>
            <a:ext cx="3095625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1530" name="Прямоугольник 38"/>
          <p:cNvSpPr>
            <a:spLocks noChangeArrowheads="1"/>
          </p:cNvSpPr>
          <p:nvPr/>
        </p:nvSpPr>
        <p:spPr bwMode="auto">
          <a:xfrm>
            <a:off x="1258888" y="4652963"/>
            <a:ext cx="2428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cs typeface="Times New Roman" pitchFamily="18" charset="0"/>
              </a:rPr>
              <a:t>Федеральная служба 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cs typeface="Times New Roman" pitchFamily="18" charset="0"/>
              </a:rPr>
              <a:t>по аккредитации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267744" y="5805264"/>
            <a:ext cx="6696744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1532" name="TextBox 39"/>
          <p:cNvSpPr txBox="1">
            <a:spLocks noChangeArrowheads="1"/>
          </p:cNvSpPr>
          <p:nvPr/>
        </p:nvSpPr>
        <p:spPr bwMode="auto">
          <a:xfrm>
            <a:off x="2793451" y="5805488"/>
            <a:ext cx="5754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cs typeface="Times New Roman" pitchFamily="18" charset="0"/>
              </a:rPr>
              <a:t>РЕЕСТРЫ </a:t>
            </a:r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ОРГАНИЗАЦИЙ, ПРОВОДЯЩИХ </a:t>
            </a:r>
          </a:p>
          <a:p>
            <a:pPr algn="ctr"/>
            <a:r>
              <a:rPr lang="ru-RU" sz="1400" b="1" dirty="0">
                <a:solidFill>
                  <a:schemeClr val="tx2"/>
                </a:solidFill>
                <a:cs typeface="Times New Roman" pitchFamily="18" charset="0"/>
              </a:rPr>
              <a:t>СПЕЦИАЛЬНУЮ ОЦЕНКУ УСЛОВИЙ </a:t>
            </a:r>
            <a:r>
              <a:rPr lang="ru-RU" sz="1400" b="1" dirty="0" smtClean="0">
                <a:solidFill>
                  <a:schemeClr val="tx2"/>
                </a:solidFill>
                <a:cs typeface="Times New Roman" pitchFamily="18" charset="0"/>
              </a:rPr>
              <a:t>ТРУДА, И ИХ ЭКСПЕРТОВ </a:t>
            </a:r>
            <a:endParaRPr lang="ru-RU" sz="14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4139952" y="4941168"/>
            <a:ext cx="711966" cy="97363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5940153" y="5517232"/>
            <a:ext cx="648071" cy="216024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483768" y="4149080"/>
            <a:ext cx="670" cy="434033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6660232" y="2924944"/>
            <a:ext cx="1" cy="432048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659563" y="4076700"/>
            <a:ext cx="669" cy="43242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95408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ОРГАНИЗАЦИИ, ПРОВОДЯЩИЕ СПЕЦИАЛЬНУЮ ОЦЕНКУ УСЛОВИЙ ТРУДА 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9AC45196-0872-4D5F-BB24-DA3D3B3BAC86}" type="slidenum">
              <a:rPr lang="ru-RU" smtClean="0"/>
              <a:pPr>
                <a:defRPr/>
              </a:pPr>
              <a:t>22</a:t>
            </a:fld>
            <a:endParaRPr lang="ru-RU" dirty="0" smtClean="0"/>
          </a:p>
        </p:txBody>
      </p:sp>
      <p:pic>
        <p:nvPicPr>
          <p:cNvPr id="17413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7416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792162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ТРЕБОВАНИЯ К ЭКСПЕРТАМ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3F9D2282-2AFA-4210-9B68-F686B44153AA}" type="slidenum">
              <a:rPr lang="ru-RU" smtClean="0"/>
              <a:pPr>
                <a:defRPr/>
              </a:pPr>
              <a:t>23</a:t>
            </a:fld>
            <a:endParaRPr lang="ru-RU" dirty="0" smtClean="0"/>
          </a:p>
        </p:txBody>
      </p:sp>
      <p:pic>
        <p:nvPicPr>
          <p:cNvPr id="1843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843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710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47110" name="Заголовок 1"/>
          <p:cNvSpPr>
            <a:spLocks/>
          </p:cNvSpPr>
          <p:nvPr/>
        </p:nvSpPr>
        <p:spPr bwMode="auto">
          <a:xfrm>
            <a:off x="250825" y="0"/>
            <a:ext cx="8642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000" b="1" dirty="0">
                <a:solidFill>
                  <a:schemeClr val="tx2"/>
                </a:solidFill>
                <a:latin typeface="Helios"/>
              </a:rPr>
              <a:t>РЕЕСТР ОРГАНИЗАЦИЙ, ОСУЩЕСТВЛЯЮЩИХ </a:t>
            </a:r>
            <a:br>
              <a:rPr lang="ru-RU" sz="2000" b="1" dirty="0">
                <a:solidFill>
                  <a:schemeClr val="tx2"/>
                </a:solidFill>
                <a:latin typeface="Helios"/>
              </a:rPr>
            </a:br>
            <a:r>
              <a:rPr lang="ru-RU" sz="2000" b="1" dirty="0">
                <a:solidFill>
                  <a:schemeClr val="tx2"/>
                </a:solidFill>
                <a:latin typeface="Helios"/>
              </a:rPr>
              <a:t>СПЕЦИАЛЬНУЮ ОЦЕНКУ УСЛОВИЙ ТРУДА</a:t>
            </a:r>
          </a:p>
        </p:txBody>
      </p:sp>
      <p:sp>
        <p:nvSpPr>
          <p:cNvPr id="47111" name="Text Box 22"/>
          <p:cNvSpPr txBox="1">
            <a:spLocks noChangeArrowheads="1"/>
          </p:cNvSpPr>
          <p:nvPr/>
        </p:nvSpPr>
        <p:spPr bwMode="auto">
          <a:xfrm>
            <a:off x="468313" y="1268413"/>
            <a:ext cx="1995487" cy="887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Заявление о включении в реестр</a:t>
            </a:r>
          </a:p>
        </p:txBody>
      </p:sp>
      <p:sp>
        <p:nvSpPr>
          <p:cNvPr id="47112" name="Text Box 22"/>
          <p:cNvSpPr txBox="1">
            <a:spLocks noChangeArrowheads="1"/>
          </p:cNvSpPr>
          <p:nvPr/>
        </p:nvSpPr>
        <p:spPr bwMode="auto">
          <a:xfrm>
            <a:off x="3492500" y="1268413"/>
            <a:ext cx="1927225" cy="887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Проверка сведений</a:t>
            </a:r>
          </a:p>
        </p:txBody>
      </p:sp>
      <p:sp>
        <p:nvSpPr>
          <p:cNvPr id="47113" name="Text Box 22"/>
          <p:cNvSpPr txBox="1">
            <a:spLocks noChangeArrowheads="1"/>
          </p:cNvSpPr>
          <p:nvPr/>
        </p:nvSpPr>
        <p:spPr bwMode="auto">
          <a:xfrm>
            <a:off x="6516688" y="1268413"/>
            <a:ext cx="1927225" cy="887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Возвращение заявления и документов </a:t>
            </a:r>
          </a:p>
        </p:txBody>
      </p:sp>
      <p:sp>
        <p:nvSpPr>
          <p:cNvPr id="47114" name="Text Box 22"/>
          <p:cNvSpPr txBox="1">
            <a:spLocks noChangeArrowheads="1"/>
          </p:cNvSpPr>
          <p:nvPr/>
        </p:nvSpPr>
        <p:spPr bwMode="auto">
          <a:xfrm>
            <a:off x="3536950" y="3148013"/>
            <a:ext cx="1927225" cy="885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Включение в Реестр </a:t>
            </a:r>
          </a:p>
        </p:txBody>
      </p:sp>
      <p:sp>
        <p:nvSpPr>
          <p:cNvPr id="47115" name="Line 33"/>
          <p:cNvSpPr>
            <a:spLocks noChangeShapeType="1"/>
          </p:cNvSpPr>
          <p:nvPr/>
        </p:nvSpPr>
        <p:spPr bwMode="auto">
          <a:xfrm>
            <a:off x="5508625" y="1773238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7116" name="Line 34"/>
          <p:cNvSpPr>
            <a:spLocks noChangeShapeType="1"/>
          </p:cNvSpPr>
          <p:nvPr/>
        </p:nvSpPr>
        <p:spPr bwMode="auto">
          <a:xfrm>
            <a:off x="2411413" y="1758950"/>
            <a:ext cx="1081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7117" name="Line 35"/>
          <p:cNvSpPr>
            <a:spLocks noChangeShapeType="1"/>
          </p:cNvSpPr>
          <p:nvPr/>
        </p:nvSpPr>
        <p:spPr bwMode="auto">
          <a:xfrm>
            <a:off x="4500563" y="242093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pic>
        <p:nvPicPr>
          <p:cNvPr id="47118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196975"/>
            <a:ext cx="5048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9" name="Picture 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449513"/>
            <a:ext cx="50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0" name="Text Box 39"/>
          <p:cNvSpPr txBox="1">
            <a:spLocks noChangeArrowheads="1"/>
          </p:cNvSpPr>
          <p:nvPr/>
        </p:nvSpPr>
        <p:spPr bwMode="auto">
          <a:xfrm>
            <a:off x="684213" y="4508500"/>
            <a:ext cx="3240087" cy="1831975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tx2"/>
                </a:solidFill>
              </a:rPr>
              <a:t>Приостановление деятельности</a:t>
            </a:r>
            <a:r>
              <a:rPr lang="ru-RU" sz="1600" dirty="0">
                <a:solidFill>
                  <a:schemeClr val="tx2"/>
                </a:solidFill>
              </a:rPr>
              <a:t>:</a:t>
            </a:r>
          </a:p>
          <a:p>
            <a:r>
              <a:rPr lang="ru-RU" sz="1600" dirty="0">
                <a:solidFill>
                  <a:schemeClr val="tx2"/>
                </a:solidFill>
              </a:rPr>
              <a:t>- административное приостановление деятельности организации</a:t>
            </a:r>
          </a:p>
          <a:p>
            <a:r>
              <a:rPr lang="ru-RU" sz="1600" dirty="0">
                <a:solidFill>
                  <a:schemeClr val="tx2"/>
                </a:solidFill>
              </a:rPr>
              <a:t>- приостановление деятельности лаборатории</a:t>
            </a:r>
          </a:p>
        </p:txBody>
      </p:sp>
      <p:sp>
        <p:nvSpPr>
          <p:cNvPr id="47121" name="Text Box 40"/>
          <p:cNvSpPr txBox="1">
            <a:spLocks noChangeArrowheads="1"/>
          </p:cNvSpPr>
          <p:nvPr/>
        </p:nvSpPr>
        <p:spPr bwMode="auto">
          <a:xfrm>
            <a:off x="4427538" y="4508500"/>
            <a:ext cx="4248150" cy="1570038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>
                <a:solidFill>
                  <a:schemeClr val="tx2"/>
                </a:solidFill>
              </a:rPr>
              <a:t>Исключение из Реестра</a:t>
            </a:r>
            <a:r>
              <a:rPr lang="ru-RU" sz="1600" dirty="0">
                <a:solidFill>
                  <a:schemeClr val="tx2"/>
                </a:solidFill>
              </a:rPr>
              <a:t>:</a:t>
            </a:r>
          </a:p>
          <a:p>
            <a:r>
              <a:rPr lang="ru-RU" sz="1600" dirty="0">
                <a:solidFill>
                  <a:schemeClr val="tx2"/>
                </a:solidFill>
              </a:rPr>
              <a:t>- прекращение деятельности организации;</a:t>
            </a:r>
          </a:p>
          <a:p>
            <a:r>
              <a:rPr lang="ru-RU" sz="1600" dirty="0">
                <a:solidFill>
                  <a:schemeClr val="tx2"/>
                </a:solidFill>
              </a:rPr>
              <a:t>- прекращение срока действия аттестата аккредитации без получения нового;</a:t>
            </a:r>
          </a:p>
          <a:p>
            <a:r>
              <a:rPr lang="ru-RU" sz="1600" dirty="0">
                <a:solidFill>
                  <a:schemeClr val="tx2"/>
                </a:solidFill>
              </a:rPr>
              <a:t>- прекращение срока действия, либо аннулирование сертификатов экспертов</a:t>
            </a:r>
          </a:p>
        </p:txBody>
      </p:sp>
      <p:pic>
        <p:nvPicPr>
          <p:cNvPr id="47122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6300788" y="2492375"/>
            <a:ext cx="2374900" cy="1368425"/>
          </a:xfrm>
          <a:prstGeom prst="rect">
            <a:avLst/>
          </a:prstGeom>
          <a:solidFill>
            <a:srgbClr val="23538D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</a:rPr>
              <a:t>Несоответствие представленных документов и сведений требованиям  соответствующего порядка или их недостоверность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47124" name="Line 33"/>
          <p:cNvSpPr>
            <a:spLocks noChangeShapeType="1"/>
          </p:cNvSpPr>
          <p:nvPr/>
        </p:nvSpPr>
        <p:spPr bwMode="auto">
          <a:xfrm flipV="1">
            <a:off x="7740650" y="2133600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89DC24AD-BD41-4933-A264-B8DF4E1B21B8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ru-RU" dirty="0" smtClean="0"/>
              <a:t>25</a:t>
            </a:r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229600" cy="70643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Документы, представляемые на получение сертификата эксперта</a:t>
            </a:r>
            <a:endParaRPr lang="ru-RU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120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Скругленный прямоугольник 25"/>
          <p:cNvSpPr/>
          <p:nvPr/>
        </p:nvSpPr>
        <p:spPr>
          <a:xfrm>
            <a:off x="6228184" y="980728"/>
            <a:ext cx="2808288" cy="5184775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Министерство труда и социальной защиты Российской Федерации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9388" y="1268760"/>
            <a:ext cx="2089150" cy="46085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Претендент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2339752" y="692696"/>
            <a:ext cx="3600376" cy="151283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заявление</a:t>
            </a:r>
          </a:p>
          <a:p>
            <a:pPr algn="ctr">
              <a:buFont typeface="Arial" pitchFamily="34" charset="0"/>
              <a:buNone/>
            </a:pPr>
            <a:r>
              <a:rPr lang="ru-RU" sz="1200" b="1" dirty="0" smtClean="0">
                <a:solidFill>
                  <a:srgbClr val="002060"/>
                </a:solidFill>
              </a:rPr>
              <a:t>в произвольной форме, подписанное лично заявителем</a:t>
            </a:r>
            <a:endParaRPr lang="ru-RU" sz="1200" b="1" dirty="0"/>
          </a:p>
        </p:txBody>
      </p:sp>
      <p:sp>
        <p:nvSpPr>
          <p:cNvPr id="43" name="Стрелка вправо 42"/>
          <p:cNvSpPr/>
          <p:nvPr/>
        </p:nvSpPr>
        <p:spPr>
          <a:xfrm>
            <a:off x="2339752" y="2060848"/>
            <a:ext cx="3816424" cy="158417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копия документа об образовании, подтверждающего наличие высшего образования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339752" y="3284984"/>
            <a:ext cx="3456384" cy="166456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копия трудовой книжки и (или) документов, подтверждающих наличие опыта практической работы в области оценки условий труда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2339752" y="4725144"/>
            <a:ext cx="3888432" cy="198884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</a:rPr>
              <a:t>копия документа о квалификации, подтверждающего наличие дополнительного профессионального образования (изучение вопросов оценки условий труда в объеме не менее чем семьдесят два часа)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7776864" cy="86409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 smtClean="0"/>
          </a:p>
          <a:p>
            <a:pPr algn="ctr">
              <a:defRPr/>
            </a:pPr>
            <a:r>
              <a:rPr lang="ru-RU" b="1" dirty="0" smtClean="0"/>
              <a:t>Аттестационное </a:t>
            </a:r>
            <a:r>
              <a:rPr lang="ru-RU" b="1" dirty="0"/>
              <a:t>испытание </a:t>
            </a:r>
            <a:endParaRPr lang="ru-RU" b="1" dirty="0" smtClean="0"/>
          </a:p>
          <a:p>
            <a:pPr algn="ctr">
              <a:defRPr/>
            </a:pPr>
            <a:r>
              <a:rPr lang="ru-RU" sz="1600" dirty="0" smtClean="0"/>
              <a:t>тестирование </a:t>
            </a:r>
            <a:r>
              <a:rPr lang="ru-RU" sz="1600" dirty="0"/>
              <a:t>с использованием сети Интернет и личным участием заявителя</a:t>
            </a:r>
          </a:p>
          <a:p>
            <a:pPr algn="ctr">
              <a:defRPr/>
            </a:pP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12776"/>
            <a:ext cx="777686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прибытие претендента  в установленные дату, время и место для прохождения тестирования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(иметь с собой уведомление Минтруда России  о допуске к аттестационному испытанию  и документ, удостоверяющей личность)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348880"/>
            <a:ext cx="777686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удостоверение личности претендента уполномоченным должностным лицом, ответственным за проведение тестирования, и допуск претендента к тестированию</a:t>
            </a: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388424" y="6309320"/>
            <a:ext cx="514350" cy="365125"/>
          </a:xfrm>
        </p:spPr>
        <p:txBody>
          <a:bodyPr vert="horz" lIns="91440" tIns="45720" rIns="91440" bIns="45720" rtlCol="0" anchor="ctr"/>
          <a:lstStyle/>
          <a:p>
            <a:pPr>
              <a:buFont typeface="Arial" pitchFamily="34" charset="0"/>
              <a:buNone/>
              <a:defRPr/>
            </a:pPr>
            <a:r>
              <a:rPr lang="ru-RU" dirty="0" smtClean="0"/>
              <a:t>26</a:t>
            </a:r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4005064"/>
            <a:ext cx="7776864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 претендент отвечает  на тестовые вопросы, сформированные в системе тестирования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4797152"/>
            <a:ext cx="7776864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претендент завершает тестирование, ответив на все вопросы </a:t>
            </a:r>
            <a:r>
              <a:rPr lang="ru-RU" sz="1400" b="1" dirty="0" smtClean="0">
                <a:solidFill>
                  <a:srgbClr val="002060"/>
                </a:solidFill>
              </a:rPr>
              <a:t>теста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(тестирование </a:t>
            </a:r>
            <a:r>
              <a:rPr lang="ru-RU" sz="1400" b="1" dirty="0" smtClean="0">
                <a:solidFill>
                  <a:srgbClr val="002060"/>
                </a:solidFill>
              </a:rPr>
              <a:t>завершается автоматически в момент окончания отведенного лимита </a:t>
            </a:r>
            <a:r>
              <a:rPr lang="ru-RU" sz="1400" b="1" dirty="0" smtClean="0">
                <a:solidFill>
                  <a:srgbClr val="002060"/>
                </a:solidFill>
              </a:rPr>
              <a:t>времени)</a:t>
            </a:r>
            <a:endParaRPr lang="ru-RU" sz="1400" b="1" dirty="0" smtClean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5733256"/>
            <a:ext cx="7776864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              </a:t>
            </a:r>
            <a:r>
              <a:rPr lang="ru-RU" sz="1400" b="1" dirty="0" smtClean="0">
                <a:solidFill>
                  <a:srgbClr val="002060"/>
                </a:solidFill>
              </a:rPr>
              <a:t>результат тестирования отображается в системе тестирования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в электронном виде в форме протокола 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355976" y="1196752"/>
            <a:ext cx="360362" cy="217487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355976" y="2132856"/>
            <a:ext cx="360362" cy="217487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427984" y="2996952"/>
            <a:ext cx="360362" cy="217487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4499992" y="4581128"/>
            <a:ext cx="360362" cy="217487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4499992" y="5517232"/>
            <a:ext cx="360362" cy="217487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83568" y="3212976"/>
            <a:ext cx="7776864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 претендент регистрируется в системе тестирования, используя свои персональный логин и пароль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4427984" y="3789040"/>
            <a:ext cx="360362" cy="217487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04664"/>
            <a:ext cx="8229600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Результат прохождения аттестационного испытания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165304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028384" y="6309320"/>
            <a:ext cx="720080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ru-RU" dirty="0" smtClean="0"/>
              <a:t>27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340768"/>
            <a:ext cx="3384376" cy="86409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претендент в отведенное время ответил правильно на 36 и более тестовых вопросов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5373216"/>
            <a:ext cx="3600400" cy="79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Информирование претендента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Об отказе в аттестации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492896"/>
            <a:ext cx="3312368" cy="57606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</a:rPr>
              <a:t>Удовлетворительный результат</a:t>
            </a:r>
            <a:endParaRPr lang="ru-RU" sz="1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356992"/>
            <a:ext cx="3672408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повторное тестирование,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но не более двух попыток 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3501008"/>
            <a:ext cx="3312368" cy="50405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оформление сертификата эксперта</a:t>
            </a:r>
            <a:endParaRPr lang="ru-RU" sz="1400" b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979712" y="1124744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051720" y="2204864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2051720" y="3140968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6588224" y="1124744"/>
            <a:ext cx="360363" cy="216024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  <a:bevelB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6660232" y="4005064"/>
            <a:ext cx="360363" cy="215900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1340768"/>
            <a:ext cx="3600400" cy="79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претендент в отведенное время ответил правильно менее чем на 36 тестовых вопросов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588224" y="2204864"/>
            <a:ext cx="360363" cy="215900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39552" y="4365104"/>
            <a:ext cx="3312368" cy="7200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направление (вручение) сертификата эксперту</a:t>
            </a:r>
            <a:endParaRPr lang="ru-RU" sz="1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39552" y="5445224"/>
            <a:ext cx="3312368" cy="72008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внесение сведений об эксперте в реестр</a:t>
            </a:r>
            <a:endParaRPr lang="ru-RU" sz="1400" b="1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2123728" y="4077072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6" name="Стрелка вниз 25"/>
          <p:cNvSpPr/>
          <p:nvPr/>
        </p:nvSpPr>
        <p:spPr>
          <a:xfrm>
            <a:off x="2123728" y="5157192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7" name="Стрелка вниз 26"/>
          <p:cNvSpPr/>
          <p:nvPr/>
        </p:nvSpPr>
        <p:spPr>
          <a:xfrm rot="9370989">
            <a:off x="4297528" y="1601330"/>
            <a:ext cx="344703" cy="227969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76056" y="4293096"/>
            <a:ext cx="3672408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Неудовлетворительный результат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6732240" y="5085184"/>
            <a:ext cx="360363" cy="215900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076056" y="2420888"/>
            <a:ext cx="3672408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Неудовлетворительный результат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6660232" y="2996952"/>
            <a:ext cx="360363" cy="215900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2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6477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/>
            </a:r>
            <a:br>
              <a:rPr lang="ru-RU" sz="16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/>
            </a:r>
            <a:br>
              <a:rPr lang="ru-RU" sz="1600" b="1" dirty="0" smtClean="0">
                <a:solidFill>
                  <a:schemeClr val="tx2"/>
                </a:solidFill>
                <a:latin typeface="Helios"/>
              </a:rPr>
            </a:br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АТТЕСТАЦИЯ НА ПРАВО ВЫПОЛНЕНИЯ РАБОТ ПО СПЕЦИАЛЬНОЙ ОЦЕНКЕ УСЛОВИЙ ТРУДА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1" dirty="0" smtClean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450" y="980728"/>
            <a:ext cx="6913563" cy="36071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Регистрация заявления и комплекта документов, представленных заявителем, </a:t>
            </a:r>
            <a:r>
              <a:rPr lang="ru-RU" sz="1200" dirty="0" smtClean="0"/>
              <a:t> </a:t>
            </a:r>
            <a:r>
              <a:rPr lang="ru-RU" sz="1200" dirty="0"/>
              <a:t>в Минтруде России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87450" y="1557338"/>
            <a:ext cx="6913563" cy="4318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Рассмотрение заявления и </a:t>
            </a:r>
            <a:r>
              <a:rPr lang="ru-RU" sz="1400" dirty="0" smtClean="0"/>
              <a:t>принятие решения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388" y="2205038"/>
            <a:ext cx="4321175" cy="50323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3B1165"/>
                </a:solidFill>
              </a:rPr>
              <a:t>Уведомление о допуске к аттестационному испытанию с указанием даты, времени и места его проведения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87900" y="2205038"/>
            <a:ext cx="3744913" cy="50323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/>
              <a:t>Уведомление об отказе в </a:t>
            </a:r>
            <a:r>
              <a:rPr lang="ru-RU" sz="1200" dirty="0" smtClean="0"/>
              <a:t>аттестации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2924944"/>
            <a:ext cx="6048375" cy="7921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r>
              <a:rPr lang="ru-RU" sz="1400" b="1" dirty="0" smtClean="0"/>
              <a:t>Аттестационное испытание </a:t>
            </a:r>
          </a:p>
          <a:p>
            <a:pPr algn="ctr">
              <a:defRPr/>
            </a:pPr>
            <a:r>
              <a:rPr lang="ru-RU" sz="1200" b="1" dirty="0" smtClean="0"/>
              <a:t>(дистанционное тестирование на базе Государственных инспекций по труду </a:t>
            </a:r>
            <a:r>
              <a:rPr lang="ru-RU" sz="1200" b="1" dirty="0" smtClean="0"/>
              <a:t>в </a:t>
            </a:r>
            <a:r>
              <a:rPr lang="ru-RU" sz="1200" b="1" dirty="0" smtClean="0"/>
              <a:t>субъектах Российской Федерации) </a:t>
            </a:r>
            <a:endParaRPr lang="ru-RU" sz="1200" dirty="0"/>
          </a:p>
          <a:p>
            <a:pPr algn="ctr">
              <a:defRPr/>
            </a:pPr>
            <a:endParaRPr lang="ru-RU" sz="1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7950" y="3933825"/>
            <a:ext cx="3959225" cy="4318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b="1" dirty="0">
              <a:solidFill>
                <a:srgbClr val="3B1165"/>
              </a:solidFill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srgbClr val="3B1165"/>
                </a:solidFill>
              </a:rPr>
              <a:t>Удовлетворительный </a:t>
            </a:r>
            <a:endParaRPr lang="ru-RU" sz="1100" dirty="0">
              <a:solidFill>
                <a:srgbClr val="3B1165"/>
              </a:solidFill>
            </a:endParaRPr>
          </a:p>
          <a:p>
            <a:pPr algn="ctr">
              <a:defRPr/>
            </a:pPr>
            <a:r>
              <a:rPr lang="ru-RU" sz="1100" dirty="0">
                <a:solidFill>
                  <a:srgbClr val="3B1165"/>
                </a:solidFill>
              </a:rPr>
              <a:t>результат </a:t>
            </a:r>
          </a:p>
          <a:p>
            <a:pPr algn="ctr">
              <a:defRPr/>
            </a:pPr>
            <a:endParaRPr lang="ru-RU" sz="1100" dirty="0">
              <a:solidFill>
                <a:srgbClr val="3B116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950" y="5445125"/>
            <a:ext cx="3959225" cy="57626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Внесение сведений об эксперте в Реестр экспертов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7950" y="4652963"/>
            <a:ext cx="3959225" cy="504825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Оформление сертификата эксперта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427538" y="3933825"/>
            <a:ext cx="3024187" cy="43180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Неудовлетворительный</a:t>
            </a:r>
            <a:r>
              <a:rPr lang="ru-RU" sz="11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результат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4356100" y="1341438"/>
            <a:ext cx="360363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7" name="Стрелка вниз 26"/>
          <p:cNvSpPr/>
          <p:nvPr/>
        </p:nvSpPr>
        <p:spPr>
          <a:xfrm>
            <a:off x="1979613" y="2708275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1331913" y="3716338"/>
            <a:ext cx="360362" cy="217487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1331913" y="4365625"/>
            <a:ext cx="360362" cy="28733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2" name="Стрелка вниз 31"/>
          <p:cNvSpPr/>
          <p:nvPr/>
        </p:nvSpPr>
        <p:spPr>
          <a:xfrm>
            <a:off x="1331913" y="5157788"/>
            <a:ext cx="360362" cy="287337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356100" y="5589588"/>
            <a:ext cx="2663825" cy="6477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Комиссия по рассмотрению апелляций на результаты </a:t>
            </a:r>
            <a:r>
              <a:rPr lang="ru-RU" sz="900" dirty="0" smtClean="0"/>
              <a:t>аттестации (</a:t>
            </a:r>
            <a:r>
              <a:rPr lang="ru-RU" sz="900" dirty="0"/>
              <a:t>при Минтруде России)</a:t>
            </a:r>
          </a:p>
        </p:txBody>
      </p:sp>
      <p:sp>
        <p:nvSpPr>
          <p:cNvPr id="38" name="Стрелка вниз 37"/>
          <p:cNvSpPr/>
          <p:nvPr/>
        </p:nvSpPr>
        <p:spPr>
          <a:xfrm>
            <a:off x="7956550" y="2708275"/>
            <a:ext cx="360363" cy="2808288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4427538" y="5013325"/>
            <a:ext cx="2952750" cy="576263"/>
          </a:xfrm>
          <a:prstGeom prst="downArrow">
            <a:avLst>
              <a:gd name="adj1" fmla="val 50000"/>
              <a:gd name="adj2" fmla="val 5587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/>
              <a:t>В случае несогласия с </a:t>
            </a:r>
            <a:r>
              <a:rPr lang="ru-RU" sz="800" dirty="0" smtClean="0"/>
              <a:t>результатами</a:t>
            </a:r>
            <a:endParaRPr lang="ru-RU" sz="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308304" y="5517232"/>
            <a:ext cx="1727200" cy="6492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Повторная подача заявления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7019925" y="5805488"/>
            <a:ext cx="288925" cy="287337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2124075" y="1989138"/>
            <a:ext cx="360363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427538" y="4652963"/>
            <a:ext cx="3024187" cy="36036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 smtClean="0"/>
              <a:t>Уведомление об отказе в аттестации</a:t>
            </a:r>
            <a:endParaRPr lang="ru-RU" sz="1100" dirty="0"/>
          </a:p>
        </p:txBody>
      </p:sp>
      <p:sp>
        <p:nvSpPr>
          <p:cNvPr id="41" name="Стрелка вниз 40"/>
          <p:cNvSpPr/>
          <p:nvPr/>
        </p:nvSpPr>
        <p:spPr>
          <a:xfrm>
            <a:off x="5364163" y="4365625"/>
            <a:ext cx="360362" cy="287338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42" name="Стрелка вниз 41"/>
          <p:cNvSpPr/>
          <p:nvPr/>
        </p:nvSpPr>
        <p:spPr>
          <a:xfrm>
            <a:off x="5364163" y="3716338"/>
            <a:ext cx="360362" cy="217487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43" name="Стрелка вниз 42"/>
          <p:cNvSpPr/>
          <p:nvPr/>
        </p:nvSpPr>
        <p:spPr>
          <a:xfrm>
            <a:off x="7019925" y="1989138"/>
            <a:ext cx="360363" cy="215900"/>
          </a:xfrm>
          <a:prstGeom prst="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443663" y="3357563"/>
            <a:ext cx="1296987" cy="358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не более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3-х попыток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6156325" y="3429000"/>
            <a:ext cx="28733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33" idx="2"/>
          </p:cNvCxnSpPr>
          <p:nvPr/>
        </p:nvCxnSpPr>
        <p:spPr>
          <a:xfrm>
            <a:off x="7092950" y="3716338"/>
            <a:ext cx="0" cy="2174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6156325" y="3644900"/>
            <a:ext cx="287338" cy="0"/>
          </a:xfrm>
          <a:prstGeom prst="straightConnector1">
            <a:avLst/>
          </a:prstGeom>
          <a:ln w="2222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7308304" y="6237288"/>
            <a:ext cx="1727746" cy="50482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Обжалование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 (в досудебном и судебном порядке)</a:t>
            </a:r>
          </a:p>
        </p:txBody>
      </p:sp>
      <p:cxnSp>
        <p:nvCxnSpPr>
          <p:cNvPr id="49" name="Shape 48"/>
          <p:cNvCxnSpPr>
            <a:stCxn id="39" idx="3"/>
          </p:cNvCxnSpPr>
          <p:nvPr/>
        </p:nvCxnSpPr>
        <p:spPr>
          <a:xfrm>
            <a:off x="7451725" y="4833938"/>
            <a:ext cx="288925" cy="682625"/>
          </a:xfrm>
          <a:prstGeom prst="bentConnector2">
            <a:avLst/>
          </a:prstGeom>
          <a:ln w="34925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endCxn id="12" idx="3"/>
          </p:cNvCxnSpPr>
          <p:nvPr/>
        </p:nvCxnSpPr>
        <p:spPr>
          <a:xfrm rot="16200000" flipV="1">
            <a:off x="6661150" y="3213101"/>
            <a:ext cx="3743325" cy="863600"/>
          </a:xfrm>
          <a:prstGeom prst="bentConnector2">
            <a:avLst/>
          </a:prstGeom>
          <a:ln w="22225">
            <a:solidFill>
              <a:srgbClr val="23538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hape 53"/>
          <p:cNvCxnSpPr>
            <a:stCxn id="36" idx="2"/>
            <a:endCxn id="40" idx="1"/>
          </p:cNvCxnSpPr>
          <p:nvPr/>
        </p:nvCxnSpPr>
        <p:spPr>
          <a:xfrm rot="16200000" flipH="1">
            <a:off x="6371952" y="5553348"/>
            <a:ext cx="252413" cy="1620291"/>
          </a:xfrm>
          <a:prstGeom prst="bentConnector2">
            <a:avLst/>
          </a:prstGeom>
          <a:ln w="28575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29650" y="6492875"/>
            <a:ext cx="514350" cy="365125"/>
          </a:xfrm>
        </p:spPr>
        <p:txBody>
          <a:bodyPr vert="horz" lIns="91440" tIns="45720" rIns="91440" bIns="45720" rtlCol="0" anchor="ctr"/>
          <a:lstStyle/>
          <a:p>
            <a:pPr>
              <a:buFont typeface="Arial" pitchFamily="34" charset="0"/>
              <a:buNone/>
              <a:defRPr/>
            </a:pPr>
            <a:r>
              <a:rPr lang="ru-RU" dirty="0" smtClean="0"/>
              <a:t>28</a:t>
            </a:r>
            <a:endParaRPr lang="ru-RU" dirty="0" smtClean="0"/>
          </a:p>
        </p:txBody>
      </p:sp>
      <p:pic>
        <p:nvPicPr>
          <p:cNvPr id="5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04664"/>
            <a:ext cx="8229600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Неявка претендента для прохождения аттестационного испытания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165304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00392" y="6165304"/>
            <a:ext cx="648072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ru-RU" dirty="0" smtClean="0"/>
              <a:t>29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484784"/>
            <a:ext cx="3672408" cy="10801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Уважительные причины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4581128"/>
            <a:ext cx="3600400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решение Минтруда России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об отказе в аттестации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996952"/>
            <a:ext cx="3672408" cy="108012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претендент представляет мотивированное письменное заявление в Минтруд России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3068960"/>
            <a:ext cx="36004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претендент не представил письменное заявление в Минтруд России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4509120"/>
            <a:ext cx="3672408" cy="1368152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уведомление Минтруда России претенденту о новых дате, времени и месте прохождения аттестационного испытания</a:t>
            </a:r>
            <a:endParaRPr lang="ru-RU" b="1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979712" y="1196752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1979613" y="2708275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2051720" y="4149080"/>
            <a:ext cx="360362" cy="2159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6588224" y="1268760"/>
            <a:ext cx="936104" cy="1584176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  <a:bevelB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7020272" y="4221088"/>
            <a:ext cx="360363" cy="215900"/>
          </a:xfrm>
          <a:prstGeom prst="downArrow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Helios"/>
              </a:rPr>
              <a:t>ЭКОНОМИЧЕСКИЕ </a:t>
            </a:r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ЗАТРАТЫ, СВЯЗАННЫЕ </a:t>
            </a:r>
            <a:r>
              <a:rPr lang="ru-RU" sz="2000" b="1" dirty="0">
                <a:solidFill>
                  <a:schemeClr val="tx2"/>
                </a:solidFill>
                <a:latin typeface="Helios"/>
              </a:rPr>
              <a:t>С НЕБЛАГОПРИЯТНЫМИ УСЛОВИЯМИ ТРУДА</a:t>
            </a: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Прямоугольник 22"/>
          <p:cNvSpPr>
            <a:spLocks noChangeArrowheads="1"/>
          </p:cNvSpPr>
          <p:nvPr/>
        </p:nvSpPr>
        <p:spPr bwMode="auto">
          <a:xfrm>
            <a:off x="2916238" y="2276475"/>
            <a:ext cx="1535112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dirty="0">
                <a:solidFill>
                  <a:schemeClr val="tx2"/>
                </a:solidFill>
              </a:rPr>
              <a:t>956 </a:t>
            </a:r>
            <a:r>
              <a:rPr lang="ru-RU" sz="1200" b="1" dirty="0">
                <a:solidFill>
                  <a:schemeClr val="tx2"/>
                </a:solidFill>
              </a:rPr>
              <a:t> млрд. рублей</a:t>
            </a:r>
          </a:p>
          <a:p>
            <a:pPr algn="ctr"/>
            <a:r>
              <a:rPr lang="ru-RU" sz="1200" b="1" dirty="0">
                <a:solidFill>
                  <a:schemeClr val="tx2"/>
                </a:solidFill>
              </a:rPr>
              <a:t> </a:t>
            </a:r>
            <a:endParaRPr lang="ru-RU" sz="1200" dirty="0"/>
          </a:p>
        </p:txBody>
      </p:sp>
      <p:sp>
        <p:nvSpPr>
          <p:cNvPr id="5129" name="Прямоугольник 24"/>
          <p:cNvSpPr>
            <a:spLocks noChangeArrowheads="1"/>
          </p:cNvSpPr>
          <p:nvPr/>
        </p:nvSpPr>
        <p:spPr bwMode="auto">
          <a:xfrm>
            <a:off x="2555875" y="3429000"/>
            <a:ext cx="223361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5000" b="1" dirty="0">
                <a:solidFill>
                  <a:schemeClr val="tx2"/>
                </a:solidFill>
              </a:rPr>
              <a:t>2,1</a:t>
            </a:r>
            <a:r>
              <a:rPr lang="ru-RU" sz="1200" b="1" dirty="0">
                <a:solidFill>
                  <a:schemeClr val="tx2"/>
                </a:solidFill>
              </a:rPr>
              <a:t> %</a:t>
            </a:r>
          </a:p>
          <a:p>
            <a:pPr algn="ctr">
              <a:lnSpc>
                <a:spcPct val="80000"/>
              </a:lnSpc>
            </a:pPr>
            <a:r>
              <a:rPr lang="ru-RU" sz="1200" b="1" dirty="0">
                <a:solidFill>
                  <a:schemeClr val="tx2"/>
                </a:solidFill>
              </a:rPr>
              <a:t>от ВВП</a:t>
            </a:r>
          </a:p>
          <a:p>
            <a:endParaRPr lang="ru-RU" sz="1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916238" y="3357563"/>
            <a:ext cx="1439862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ашивка 18"/>
          <p:cNvSpPr/>
          <p:nvPr/>
        </p:nvSpPr>
        <p:spPr>
          <a:xfrm>
            <a:off x="4284663" y="2060575"/>
            <a:ext cx="719137" cy="2520950"/>
          </a:xfrm>
          <a:prstGeom prst="chevron">
            <a:avLst>
              <a:gd name="adj" fmla="val 59259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132" name="Прямоугольник 36"/>
          <p:cNvSpPr>
            <a:spLocks noChangeArrowheads="1"/>
          </p:cNvSpPr>
          <p:nvPr/>
        </p:nvSpPr>
        <p:spPr bwMode="auto">
          <a:xfrm>
            <a:off x="250825" y="1773238"/>
            <a:ext cx="2808288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 smtClean="0">
                <a:solidFill>
                  <a:schemeClr val="tx2"/>
                </a:solidFill>
              </a:rPr>
              <a:t>Затраты работодателей</a:t>
            </a:r>
            <a:endParaRPr lang="ru-RU" sz="2400" b="1" dirty="0">
              <a:solidFill>
                <a:schemeClr val="tx2"/>
              </a:solidFill>
            </a:endParaRPr>
          </a:p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1400" b="1" dirty="0">
                <a:solidFill>
                  <a:schemeClr val="tx2"/>
                </a:solidFill>
              </a:rPr>
              <a:t>(включая </a:t>
            </a:r>
            <a:r>
              <a:rPr lang="ru-RU" sz="1400" b="1" dirty="0" smtClean="0">
                <a:solidFill>
                  <a:schemeClr val="tx2"/>
                </a:solidFill>
              </a:rPr>
              <a:t>затраты следствие </a:t>
            </a:r>
            <a:r>
              <a:rPr lang="ru-RU" sz="1400" b="1" dirty="0">
                <a:solidFill>
                  <a:schemeClr val="tx2"/>
                </a:solidFill>
              </a:rPr>
              <a:t>производственного травматизма и профессиональной заболеваемости, предоставления дополнительного отпуска и сокращенной продолжительности рабочей недели)</a:t>
            </a:r>
          </a:p>
        </p:txBody>
      </p:sp>
      <p:sp>
        <p:nvSpPr>
          <p:cNvPr id="22" name="Прямоугольник 22"/>
          <p:cNvSpPr>
            <a:spLocks noChangeArrowheads="1"/>
          </p:cNvSpPr>
          <p:nvPr/>
        </p:nvSpPr>
        <p:spPr bwMode="auto">
          <a:xfrm>
            <a:off x="5076825" y="2276475"/>
            <a:ext cx="15351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000" b="1" dirty="0">
                <a:solidFill>
                  <a:schemeClr val="accent2">
                    <a:lumMod val="75000"/>
                  </a:schemeClr>
                </a:solidFill>
              </a:rPr>
              <a:t>1,94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2"/>
                </a:solidFill>
              </a:rPr>
              <a:t>трлн.  рублей </a:t>
            </a:r>
            <a:endParaRPr lang="ru-RU" sz="1200" dirty="0"/>
          </a:p>
        </p:txBody>
      </p:sp>
      <p:sp>
        <p:nvSpPr>
          <p:cNvPr id="23" name="Прямоугольник 24"/>
          <p:cNvSpPr>
            <a:spLocks noChangeArrowheads="1"/>
          </p:cNvSpPr>
          <p:nvPr/>
        </p:nvSpPr>
        <p:spPr bwMode="auto">
          <a:xfrm>
            <a:off x="4787900" y="3429000"/>
            <a:ext cx="223361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5000" b="1" dirty="0">
                <a:solidFill>
                  <a:schemeClr val="accent2">
                    <a:lumMod val="75000"/>
                  </a:schemeClr>
                </a:solidFill>
              </a:rPr>
              <a:t>4,3</a:t>
            </a:r>
            <a:r>
              <a:rPr lang="ru-RU" sz="1200" b="1" dirty="0">
                <a:solidFill>
                  <a:schemeClr val="tx2"/>
                </a:solidFill>
              </a:rPr>
              <a:t> %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от ВВП</a:t>
            </a:r>
          </a:p>
          <a:p>
            <a:pPr>
              <a:defRPr/>
            </a:pPr>
            <a:endParaRPr lang="ru-RU" sz="12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5148263" y="3357563"/>
            <a:ext cx="1441450" cy="0"/>
          </a:xfrm>
          <a:prstGeom prst="line">
            <a:avLst/>
          </a:prstGeom>
          <a:ln w="22225" cmpd="dbl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Прямоугольник 36"/>
          <p:cNvSpPr>
            <a:spLocks noChangeArrowheads="1"/>
          </p:cNvSpPr>
          <p:nvPr/>
        </p:nvSpPr>
        <p:spPr bwMode="auto">
          <a:xfrm>
            <a:off x="6516688" y="1700213"/>
            <a:ext cx="2519362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</a:pPr>
            <a:r>
              <a:rPr lang="ru-RU" sz="2400" b="1" dirty="0">
                <a:solidFill>
                  <a:schemeClr val="tx2"/>
                </a:solidFill>
              </a:rPr>
              <a:t>Суммарные экономические </a:t>
            </a:r>
            <a:r>
              <a:rPr lang="ru-RU" sz="2400" b="1" dirty="0" smtClean="0">
                <a:solidFill>
                  <a:schemeClr val="tx2"/>
                </a:solidFill>
              </a:rPr>
              <a:t>затраты</a:t>
            </a:r>
            <a:endParaRPr lang="ru-RU" sz="2400" b="1" dirty="0">
              <a:solidFill>
                <a:schemeClr val="tx2"/>
              </a:solidFill>
            </a:endParaRPr>
          </a:p>
          <a:p>
            <a:pPr algn="ctr" defTabSz="1066800"/>
            <a:r>
              <a:rPr lang="ru-RU" sz="1400" b="1" dirty="0">
                <a:solidFill>
                  <a:schemeClr val="tx2"/>
                </a:solidFill>
              </a:rPr>
              <a:t> (включая выплаты пособий и страховые выплаты по обязательному социальному страхованию, выплаты досрочных пенсий,</a:t>
            </a:r>
          </a:p>
          <a:p>
            <a:pPr algn="ctr" defTabSz="1066800"/>
            <a:r>
              <a:rPr lang="ru-RU" sz="1400" b="1" dirty="0">
                <a:solidFill>
                  <a:schemeClr val="tx2"/>
                </a:solidFill>
              </a:rPr>
              <a:t>расходы работодателей на компенсации и средства индивидуальной защиты)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ru-RU" dirty="0" smtClean="0"/>
              <a:t>30</a:t>
            </a:r>
            <a:endParaRPr lang="ru-RU" dirty="0" smtClean="0"/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424863" cy="70643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  <a:latin typeface="Helios"/>
              </a:rPr>
              <a:t>НЕЗАВИСИМОСТЬ ОРГАНИЗАЦИЙ И ЭКСПЕРТОВ</a:t>
            </a:r>
          </a:p>
        </p:txBody>
      </p:sp>
      <p:pic>
        <p:nvPicPr>
          <p:cNvPr id="1946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946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19464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 dirty="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467544" y="1052736"/>
          <a:ext cx="813690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6913" y="6381750"/>
            <a:ext cx="657225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ru-RU" dirty="0" smtClean="0"/>
              <a:t>31</a:t>
            </a:r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424863" cy="706438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chemeClr val="tx2"/>
                </a:solidFill>
                <a:latin typeface="+mn-lt"/>
              </a:rPr>
              <a:t>ОТВЕТСТВЕННОСТЬ ОРГАНИЗАЦИЙ И ЭКСПЕРТОВ</a:t>
            </a:r>
            <a:endParaRPr lang="ru-RU" sz="3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168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168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71688" name="TextBox 16"/>
          <p:cNvSpPr txBox="1">
            <a:spLocks noChangeArrowheads="1"/>
          </p:cNvSpPr>
          <p:nvPr/>
        </p:nvSpPr>
        <p:spPr bwMode="auto">
          <a:xfrm>
            <a:off x="1116013" y="2852738"/>
            <a:ext cx="2651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Обязательная</a:t>
            </a:r>
          </a:p>
          <a:p>
            <a:r>
              <a:rPr lang="ru-RU" sz="2800" dirty="0">
                <a:solidFill>
                  <a:schemeClr val="bg1"/>
                </a:solidFill>
              </a:rPr>
              <a:t>страховка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1188" y="2852738"/>
            <a:ext cx="301307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Обязательная </a:t>
            </a:r>
          </a:p>
          <a:p>
            <a:pPr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</a:rPr>
              <a:t>страховка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620688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43808" y="6093296"/>
            <a:ext cx="5688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Изменения в КОАП вступают в силу </a:t>
            </a:r>
          </a:p>
          <a:p>
            <a:pPr algn="ctr">
              <a:defRPr/>
            </a:pPr>
            <a:r>
              <a:rPr lang="ru-RU" i="1" dirty="0">
                <a:solidFill>
                  <a:srgbClr val="C00000"/>
                </a:solidFill>
                <a:latin typeface="+mn-lt"/>
              </a:rPr>
              <a:t>с 1 января 2015 года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710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712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473049"/>
            <a:ext cx="1403648" cy="38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179512" y="188640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16416" y="6492875"/>
            <a:ext cx="657225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ru-RU" dirty="0" smtClean="0"/>
              <a:t>32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4710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4712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6473049"/>
            <a:ext cx="1403648" cy="38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179512" y="260648"/>
          <a:ext cx="896448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95736" y="5805264"/>
            <a:ext cx="6948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 smtClean="0">
                <a:latin typeface="+mn-lt"/>
              </a:rPr>
              <a:t>* Осуществление функций службы охраны труда или специалиста по охране труда работодателя, численность работников которого не превышает 50 человек</a:t>
            </a:r>
            <a:endParaRPr lang="ru-RU" sz="1400" b="1" i="1" dirty="0">
              <a:latin typeface="+mn-lt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C24AD-BD41-4933-A264-B8DF4E1B21B8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КОЛИЧЕСТВО АККРЕДИТОВАННЫХ  ОБУЧАЮЩИХ ОРГАНИЗАЦИЙ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В РАЗРЕЗЕ ФЕДЕРАЛЬНЫХ ОКРУГОВ</a:t>
            </a:r>
            <a:r>
              <a:rPr lang="ru-RU" sz="2000" b="1" dirty="0" smtClean="0">
                <a:latin typeface="+mn-lt"/>
                <a:cs typeface="Times New Roman" pitchFamily="18" charset="0"/>
              </a:rPr>
              <a:t/>
            </a:r>
            <a:br>
              <a:rPr lang="ru-RU" sz="2000" b="1" dirty="0" smtClean="0">
                <a:latin typeface="+mn-lt"/>
                <a:cs typeface="Times New Roman" pitchFamily="18" charset="0"/>
              </a:rPr>
            </a:br>
            <a:endParaRPr lang="ru-RU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D24AF680-78C2-42AA-B2E3-42F3603C7393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971600" y="1052736"/>
            <a:ext cx="7200800" cy="720080"/>
          </a:xfrm>
          <a:prstGeom prst="flowChartConnector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всего -   1 959  обучающих организаций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23528" y="1916832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КОЛИЧЕСТВО АККРЕДИТОВАННЫХ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ОБУЧАЮЩИХ ОРГАНИЗАЦИЙ ПО ГОДАМ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>
              <a:defRPr/>
            </a:pPr>
            <a:fld id="{D24AF680-78C2-42AA-B2E3-42F3603C7393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1268760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ПОДГОТОВКА СПЕЦИАЛИСТОВ ПО ОХРАНЕ ТРУДА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708920"/>
            <a:ext cx="8229600" cy="3528392"/>
          </a:xfrm>
        </p:spPr>
        <p:txBody>
          <a:bodyPr/>
          <a:lstStyle/>
          <a:p>
            <a:pPr algn="just">
              <a:spcBef>
                <a:spcPct val="5000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Раздел 3 пункт 3: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Проработка вопроса о введении направления подготовки (специальности) высшего профессионального образования «Охрана труда и управление профессиональными рисками»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Проработка вопроса о введении компетенций в области охраны труда и управления профессиональными рисками и определения соответствующих знаний, умений и навыков в федеральные государственные образовательные стандарты высшего профессионального образования для инженерных и управленческих направлений подготовки (специальностей), а также в федеральные государственные образовательные стандарты начального профессионального образования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федеральных государственных требований к программам повышения квалификации и переподготовки специалистов по охране труда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>
              <a:defRPr/>
            </a:pPr>
            <a:fld id="{D24AF680-78C2-42AA-B2E3-42F3603C7393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268760"/>
            <a:ext cx="6048672" cy="1079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Протокол заседания Правительства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Российской Федерации </a:t>
            </a:r>
            <a:r>
              <a:rPr lang="ru-RU" b="1" dirty="0">
                <a:solidFill>
                  <a:schemeClr val="bg1"/>
                </a:solidFill>
              </a:rPr>
              <a:t>от </a:t>
            </a:r>
            <a:r>
              <a:rPr lang="ru-RU" b="1" dirty="0" smtClean="0">
                <a:solidFill>
                  <a:schemeClr val="bg1"/>
                </a:solidFill>
              </a:rPr>
              <a:t>27 октября  2011 </a:t>
            </a:r>
            <a:r>
              <a:rPr lang="ru-RU" b="1" dirty="0">
                <a:solidFill>
                  <a:schemeClr val="bg1"/>
                </a:solidFill>
              </a:rPr>
              <a:t>г. </a:t>
            </a:r>
            <a:r>
              <a:rPr lang="ru-RU" b="1" dirty="0" smtClean="0">
                <a:solidFill>
                  <a:schemeClr val="bg1"/>
                </a:solidFill>
              </a:rPr>
              <a:t>№ 36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СВЕДЕНИЯ О КОЛИЧЕСТВЕ ПРОВЕРОК ПО ВОПРОСАМ СОБЛЮДЕНИЯ УСТАНОВЛЕННОГО ПОРЯДКА ПОДГОТОВКИ РАБОТНИКОВ ПО ОХРАНЕ ТРУДА И ВЫЯВЛЕННЫХ НАРУШЕНИЙ (тыс.)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D24AF680-78C2-42AA-B2E3-42F3603C7393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СВЕДЕНИЯ О НЕСЧАСТНЫХ СЛУЧАЯХ С ТЯЖЕЛЫМИ ПОСЛЕДСТВИЯМИ В СВЯЗИ С НЕДОСТАТОЧНОЙ ПОДГОТОВКОЙ РАБОТНИКОВ ПО ОХРАНЕ ТРУДА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D24AF680-78C2-42AA-B2E3-42F3603C7393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259632" y="5301208"/>
            <a:ext cx="7632848" cy="8926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Из общего числа несчастных случаев с тяжелыми последствиями около 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5,3 % случаев происходят по причине недостатков в организации и проведении подготовки работников по охране труда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9154" name="Picture 2" descr="http://im2-tub-ru.yandex.net/i?id=abf519cf9d0a715a68e80bd7b81a3bf7-9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301208"/>
            <a:ext cx="1008112" cy="1008112"/>
          </a:xfrm>
          <a:prstGeom prst="rect">
            <a:avLst/>
          </a:prstGeom>
          <a:noFill/>
        </p:spPr>
      </p:pic>
      <p:graphicFrame>
        <p:nvGraphicFramePr>
          <p:cNvPr id="12" name="Диаграмма 11"/>
          <p:cNvGraphicFramePr/>
          <p:nvPr/>
        </p:nvGraphicFramePr>
        <p:xfrm>
          <a:off x="395536" y="1412776"/>
          <a:ext cx="8352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9156" name="Picture 4" descr="2012 Сентябрь Новостной интернет-портал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24744"/>
            <a:ext cx="1740356" cy="108012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ПРОФЕССИОНАЛЬНЫЙ СТАНДАРТ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«СПЕЦИАЛИСТ В ОБЛАСТИ ОХРАНЫ ТРУДА»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D24AF680-78C2-42AA-B2E3-42F3603C7393}" type="slidenum">
              <a:rPr lang="ru-RU" smtClean="0"/>
              <a:pPr>
                <a:defRPr/>
              </a:pPr>
              <a:t>39</a:t>
            </a:fld>
            <a:endParaRPr lang="ru-RU" dirty="0"/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Овал 16"/>
          <p:cNvSpPr/>
          <p:nvPr/>
        </p:nvSpPr>
        <p:spPr>
          <a:xfrm>
            <a:off x="1763688" y="1196752"/>
            <a:ext cx="7380312" cy="12241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700" b="1" dirty="0" smtClean="0"/>
              <a:t>Приказ Минтруда России от 4 августа 2014 г. № 524н </a:t>
            </a:r>
            <a:r>
              <a:rPr lang="ru-RU" sz="1300" i="1" dirty="0" smtClean="0"/>
              <a:t>(зарегистрирован Минюстом России 20.08.2014 № 33671)</a:t>
            </a:r>
            <a:endParaRPr lang="ru-RU" sz="1300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2852936"/>
            <a:ext cx="8352928" cy="9361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Основная цель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профилактика несчастных случаев на производстве и профессиональных заболеваний, снижение уровня воздействия (устранение воздействия) на работников вредных и (или) опасных производственных факторов, уровней профессиональных рисков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251520" y="4221088"/>
          <a:ext cx="864096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23528" y="3645024"/>
            <a:ext cx="8352928" cy="9361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Обобщенные трудовые функции, входящие в профессиональный стандарт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8132" name="Picture 4" descr="Деловые человечки идут на работу - скачать обои, фото, картинки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052736"/>
            <a:ext cx="1824203" cy="136815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051720" y="908720"/>
            <a:ext cx="5760640" cy="1938992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>
                  <a:noFill/>
                </a:ln>
                <a:solidFill>
                  <a:srgbClr val="002060"/>
                </a:solidFill>
                <a:effectLst/>
                <a:latin typeface="+mn-lt"/>
              </a:rPr>
              <a:t>Концепция абсолютной безопасности - полное устранение факторов, способных оказать нежелательное воздействие на организм </a:t>
            </a:r>
          </a:p>
          <a:p>
            <a:endParaRPr lang="ru-RU" sz="2400" b="1" spc="50" dirty="0" smtClean="0">
              <a:ln w="11430">
                <a:noFill/>
              </a:ln>
              <a:solidFill>
                <a:srgbClr val="002060"/>
              </a:solidFill>
              <a:effectLst/>
              <a:latin typeface="+mn-lt"/>
            </a:endParaRPr>
          </a:p>
        </p:txBody>
      </p:sp>
      <p:pic>
        <p:nvPicPr>
          <p:cNvPr id="2052" name="Picture 4" descr="http://tb-vsr.ru/im/imag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32656"/>
            <a:ext cx="1656184" cy="3239729"/>
          </a:xfrm>
          <a:prstGeom prst="rect">
            <a:avLst/>
          </a:prstGeom>
          <a:noFill/>
        </p:spPr>
      </p:pic>
      <p:pic>
        <p:nvPicPr>
          <p:cNvPr id="13" name="Picture 2" descr="http://manesu.com/uploads/3102/30/10/760513092bf6c95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69532" y="4293096"/>
            <a:ext cx="1874467" cy="2160239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115616" y="3573016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spc="50" dirty="0" smtClean="0">
                <a:ln w="11430">
                  <a:noFill/>
                </a:ln>
                <a:solidFill>
                  <a:srgbClr val="C00000"/>
                </a:solidFill>
                <a:latin typeface="Calibri"/>
              </a:rPr>
              <a:t>Любая деятельность потенциально опасна - невозможно обеспечить нулевой риск</a:t>
            </a:r>
            <a:endParaRPr lang="ru-RU" sz="2400" b="1" spc="50" dirty="0">
              <a:ln w="11430">
                <a:noFill/>
              </a:ln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68344" y="1412776"/>
            <a:ext cx="12961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БЫЛО!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4941168"/>
            <a:ext cx="1800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НЕОБХОДИМО!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51720" y="5013176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Переход от доктрины абсолютной безопасности к оценке приемлемого риска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2492375"/>
            <a:ext cx="8178800" cy="2232025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solidFill>
                  <a:srgbClr val="002060"/>
                </a:solidFill>
              </a:rPr>
              <a:t>ОСНОВНЫЕ НАПРАВЛЕНИЯ СОВЕРШЕНСТВОВАНИЯ ЗАКОНОДАТЕЛЬСТВА В СФЕРЕ ОХРАНЫ ТРУДА</a:t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>Услуги в сфере охраны труда - современное состояние и перспективы развития</a:t>
            </a:r>
            <a:endParaRPr lang="ru-RU" sz="3000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333375"/>
            <a:ext cx="1801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5084763"/>
            <a:ext cx="8178800" cy="94456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Департамента условий и охраны труда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труда и социальной защиты Российской Федерации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Сергеев Петр Сергеевич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251520" y="1484784"/>
            <a:ext cx="8641779" cy="4176464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 1 января 2014 г. введен единый универсальный инструмент оценки условий труда на рабочих местах – СПЕЦИАЛЬНАЯ ОЦЕНКА УСЛОВИЙ 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Принят Федеральный закон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от 28 декабря 2013 г. №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426-ФЗ «О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специальной оценке условий труда»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107504" y="260648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Helios"/>
              </a:rPr>
              <a:t>ПЕРВЫЙ ШАГ</a:t>
            </a:r>
            <a:endParaRPr lang="ru-RU" sz="28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/>
          </p:cNvSpPr>
          <p:nvPr/>
        </p:nvSpPr>
        <p:spPr bwMode="auto">
          <a:xfrm>
            <a:off x="323528" y="260648"/>
            <a:ext cx="8568952" cy="1728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РАБОТНИКОВ ЭТО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ОБЪЕКТИВНАЯ ИНФОРМАЦИЯ ОБ УСЛОВИЯХ ТРУДА НА РАБОЧИХ МЕСТАХ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РЕАЛИЗАЦИЯ ПРАВА НА ГАРАНТИИ И КОМПЕНСАЦИИ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ПРАВО ТРЕБОВАТЬ УЛУЧШЕНИЯ УСЛОВИЙ ТРУДА</a:t>
            </a:r>
            <a:endParaRPr lang="ru-RU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323528" y="2276872"/>
            <a:ext cx="8568952" cy="15841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РАБОТОДАТЕЛЕЙ ЭТО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УПРАВЛЕНИЕ ИЗДЕРЖКАМИ, СВЯЗАННЫМИ С НЕБЛАГОПРИЯТНЫМИ УСЛОВИЯМИ ТРУДА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СТИМУЛ К УЛУЧШЕНИЮ УСЛОВИЙ ТРУДА</a:t>
            </a:r>
          </a:p>
        </p:txBody>
      </p:sp>
      <p:sp>
        <p:nvSpPr>
          <p:cNvPr id="15" name="Заголовок 1"/>
          <p:cNvSpPr>
            <a:spLocks/>
          </p:cNvSpPr>
          <p:nvPr/>
        </p:nvSpPr>
        <p:spPr bwMode="auto">
          <a:xfrm>
            <a:off x="323528" y="4221088"/>
            <a:ext cx="8568952" cy="20162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+mn-lt"/>
              </a:rPr>
              <a:t>СПЕЦИАЛЬНАЯ ОЦЕНКА ТРУДА ДЛЯ ГОСУДАРСТВА ЭТО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+mn-lt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1"/>
                </a:solidFill>
                <a:latin typeface="+mn-lt"/>
              </a:rPr>
              <a:t>ОБЪЕКТИВНАЯ ИНФОРМАЦИЯ О СОСТОЯНИИ УСЛОВИЙ ТРУДА ДЛЯ ПРИНЯТИЯ УПРАВЛЕНЧЕСКИХ РЕШЕНИЙ</a:t>
            </a:r>
          </a:p>
          <a:p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1"/>
                </a:solidFill>
              </a:rPr>
              <a:t>ОСУЩЕСТВЛЕНИЕ КОНТРОЛЬНО-НАДЗОРНЫХ ФУНКЦИЙ</a:t>
            </a:r>
            <a:endParaRPr lang="ru-RU" sz="16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A683E-DAB5-46A5-B2C0-C3E7E7FC165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492875"/>
            <a:ext cx="587375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427BA75C-3791-4434-B995-D865BDF8D4B8}" type="slidenum">
              <a:rPr lang="ru-RU" smtClean="0"/>
              <a:pPr>
                <a:defRPr/>
              </a:pPr>
              <a:t>7</a:t>
            </a:fld>
            <a:endParaRPr lang="ru-RU" dirty="0" smtClean="0"/>
          </a:p>
        </p:txBody>
      </p:sp>
      <p:sp>
        <p:nvSpPr>
          <p:cNvPr id="33795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60362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sp>
        <p:nvSpPr>
          <p:cNvPr id="3379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379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379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483350"/>
            <a:ext cx="13684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323528" y="620688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59788" y="6492875"/>
            <a:ext cx="587375" cy="365125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92E26A94-4EF6-4E2E-8E0D-17D8C1896E65}" type="slidenum">
              <a:rPr lang="ru-RU" smtClean="0"/>
              <a:pPr>
                <a:defRPr/>
              </a:pPr>
              <a:t>8</a:t>
            </a:fld>
            <a:endParaRPr lang="ru-RU" dirty="0" smtClean="0"/>
          </a:p>
        </p:txBody>
      </p:sp>
      <p:sp>
        <p:nvSpPr>
          <p:cNvPr id="34819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360362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ИСПОЛЬЗОВАНИЕ РЕЗУЛЬТАТОВ СПЕЦИАЛЬНОЙ ОЦЕНКИ УСЛОВИЙ ТРУДА</a:t>
            </a:r>
          </a:p>
        </p:txBody>
      </p:sp>
      <p:sp>
        <p:nvSpPr>
          <p:cNvPr id="3482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482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482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483350"/>
            <a:ext cx="13684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/>
        </p:nvGraphicFramePr>
        <p:xfrm>
          <a:off x="323528" y="620688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/>
        </p:nvSpPr>
        <p:spPr>
          <a:xfrm>
            <a:off x="539552" y="1196752"/>
            <a:ext cx="8136904" cy="4464496"/>
          </a:xfrm>
          <a:prstGeom prst="halfFram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 vert="horz" lIns="91440" tIns="45720" rIns="91440" bIns="45720" rtlCol="0" anchor="ctr"/>
          <a:lstStyle/>
          <a:p>
            <a:pPr>
              <a:defRPr/>
            </a:pPr>
            <a:fld id="{48997731-FCDA-4372-9EE2-495529E44F34}" type="slidenum">
              <a:rPr lang="ru-RU" smtClean="0"/>
              <a:pPr>
                <a:defRPr/>
              </a:pPr>
              <a:t>9</a:t>
            </a:fld>
            <a:endParaRPr lang="ru-RU" dirty="0" smtClean="0"/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8" name="Заголовок 7"/>
          <p:cNvSpPr txBox="1">
            <a:spLocks noGrp="1"/>
          </p:cNvSpPr>
          <p:nvPr>
            <p:ph type="title"/>
          </p:nvPr>
        </p:nvSpPr>
        <p:spPr>
          <a:xfrm>
            <a:off x="250825" y="366246"/>
            <a:ext cx="864235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ПЕРЕХОДНЫЕ ПОЛОЖЕНИЯ</a:t>
            </a:r>
            <a:endParaRPr lang="ru-RU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1484784"/>
            <a:ext cx="7704856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С целью сохранения преемственности процедур по оценке условий труда и исключения дополнительных финансовых расходов работодателей Федеральным законом от 28 декабря 2013 г. </a:t>
            </a:r>
            <a:br>
              <a:rPr lang="ru-RU" sz="2000" dirty="0" smtClean="0">
                <a:solidFill>
                  <a:srgbClr val="3B1165"/>
                </a:solidFill>
                <a:latin typeface="+mn-lt"/>
              </a:rPr>
            </a:b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№ 426-ФЗ «О специальной оценке условий труда» </a:t>
            </a:r>
            <a:r>
              <a:rPr lang="ru-RU" sz="2000" b="1" dirty="0" smtClean="0">
                <a:solidFill>
                  <a:srgbClr val="3B1165"/>
                </a:solidFill>
                <a:latin typeface="+mn-lt"/>
              </a:rPr>
              <a:t>устанавливается переходный период на срок до 31 декабря 2018 года</a:t>
            </a:r>
            <a:r>
              <a:rPr lang="ru-RU" sz="2000" dirty="0" smtClean="0">
                <a:solidFill>
                  <a:srgbClr val="3B1165"/>
                </a:solidFill>
                <a:latin typeface="+mn-lt"/>
              </a:rPr>
              <a:t>, в течение которого будут признаваться действующими и подлежащими реализации имевшиеся до момента вступления его в силу права участников оценки условий труда и результаты оценки условий труда</a:t>
            </a:r>
            <a:endParaRPr lang="ru-RU" sz="2000" dirty="0">
              <a:solidFill>
                <a:srgbClr val="3B1165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10242</TotalTime>
  <Words>2903</Words>
  <Application>Microsoft Office PowerPoint</Application>
  <PresentationFormat>Экран (4:3)</PresentationFormat>
  <Paragraphs>392</Paragraphs>
  <Slides>40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ОСНОВНЫЕ НАПРАВЛЕНИЯ СОВЕРШЕНСТВОВАНИЯ ЗАКОНОДАТЕЛЬСТВА В СФЕРЕ ОХРАНЫ ТРУДА Услуги в сфере охраны труда - современное состояние и перспективы развития</vt:lpstr>
      <vt:lpstr>Слайд 2</vt:lpstr>
      <vt:lpstr>Слайд 3</vt:lpstr>
      <vt:lpstr>Слайд 4</vt:lpstr>
      <vt:lpstr>Слайд 5</vt:lpstr>
      <vt:lpstr>Слайд 6</vt:lpstr>
      <vt:lpstr>ИСПОЛЬЗОВАНИЕ РЕЗУЛЬТАТОВ СПЕЦИАЛЬНОЙ ОЦЕНКИ УСЛОВИЙ ТРУДА</vt:lpstr>
      <vt:lpstr>ИСПОЛЬЗОВАНИЕ РЕЗУЛЬТАТОВ СПЕЦИАЛЬНОЙ ОЦЕНКИ УСЛОВИЙ ТРУДА</vt:lpstr>
      <vt:lpstr>ПЕРЕХОДНЫЕ ПОЛОЖЕНИЯ</vt:lpstr>
      <vt:lpstr>ПЕРЕХОДНЫЕ ПОЛОЖЕНИЯ</vt:lpstr>
      <vt:lpstr>ПЕРЕХОДНЫЕ ПОЛОЖЕНИЯ</vt:lpstr>
      <vt:lpstr>Слайд 12</vt:lpstr>
      <vt:lpstr>Слайд 13</vt:lpstr>
      <vt:lpstr>Слайд 14</vt:lpstr>
      <vt:lpstr>ПЕРЕХОДНЫЕ ПОЛОЖЕНИЯ</vt:lpstr>
      <vt:lpstr>Слайд 16</vt:lpstr>
      <vt:lpstr>Слайд 17</vt:lpstr>
      <vt:lpstr>Слайд 18</vt:lpstr>
      <vt:lpstr>Слайд 19</vt:lpstr>
      <vt:lpstr>Слайд 20</vt:lpstr>
      <vt:lpstr>Слайд 21</vt:lpstr>
      <vt:lpstr>ОРГАНИЗАЦИИ, ПРОВОДЯЩИЕ СПЕЦИАЛЬНУЮ ОЦЕНКУ УСЛОВИЙ ТРУДА </vt:lpstr>
      <vt:lpstr>ТРЕБОВАНИЯ К ЭКСПЕРТАМ</vt:lpstr>
      <vt:lpstr>Слайд 24</vt:lpstr>
      <vt:lpstr>Документы, представляемые на получение сертификата эксперта</vt:lpstr>
      <vt:lpstr>Слайд 26</vt:lpstr>
      <vt:lpstr>Слайд 27</vt:lpstr>
      <vt:lpstr>  АТТЕСТАЦИЯ НА ПРАВО ВЫПОЛНЕНИЯ РАБОТ ПО СПЕЦИАЛЬНОЙ ОЦЕНКЕ УСЛОВИЙ ТРУДА </vt:lpstr>
      <vt:lpstr>Слайд 29</vt:lpstr>
      <vt:lpstr>НЕЗАВИСИМОСТЬ ОРГАНИЗАЦИЙ И ЭКСПЕРТОВ</vt:lpstr>
      <vt:lpstr>ОТВЕТСТВЕННОСТЬ ОРГАНИЗАЦИЙ И ЭКСПЕРТОВ</vt:lpstr>
      <vt:lpstr>Слайд 32</vt:lpstr>
      <vt:lpstr>Слайд 33</vt:lpstr>
      <vt:lpstr> КОЛИЧЕСТВО АККРЕДИТОВАННЫХ  ОБУЧАЮЩИХ ОРГАНИЗАЦИЙ  В РАЗРЕЗЕ ФЕДЕРАЛЬНЫХ ОКРУГОВ </vt:lpstr>
      <vt:lpstr> КОЛИЧЕСТВО АККРЕДИТОВАННЫХ  ОБУЧАЮЩИХ ОРГАНИЗАЦИЙ ПО ГОДАМ </vt:lpstr>
      <vt:lpstr>ПОДГОТОВКА СПЕЦИАЛИСТОВ ПО ОХРАНЕ ТРУДА</vt:lpstr>
      <vt:lpstr>СВЕДЕНИЯ О КОЛИЧЕСТВЕ ПРОВЕРОК ПО ВОПРОСАМ СОБЛЮДЕНИЯ УСТАНОВЛЕННОГО ПОРЯДКА ПОДГОТОВКИ РАБОТНИКОВ ПО ОХРАНЕ ТРУДА И ВЫЯВЛЕННЫХ НАРУШЕНИЙ (тыс.)</vt:lpstr>
      <vt:lpstr>СВЕДЕНИЯ О НЕСЧАСТНЫХ СЛУЧАЯХ С ТЯЖЕЛЫМИ ПОСЛЕДСТВИЯМИ В СВЯЗИ С НЕДОСТАТОЧНОЙ ПОДГОТОВКОЙ РАБОТНИКОВ ПО ОХРАНЕ ТРУДА</vt:lpstr>
      <vt:lpstr> ПРОФЕССИОНАЛЬНЫЙ СТАНДАРТ  «СПЕЦИАЛИСТ В ОБЛАСТИ ОХРАНЫ ТРУДА» </vt:lpstr>
      <vt:lpstr>ОСНОВНЫЕ НАПРАВЛЕНИЯ СОВЕРШЕНСТВОВАНИЯ ЗАКОНОДАТЕЛЬСТВА В СФЕРЕ ОХРАНЫ ТРУДА Услуги в сфере охраны труда - современное состояние и перспективы развития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Администратор</cp:lastModifiedBy>
  <cp:revision>1217</cp:revision>
  <dcterms:created xsi:type="dcterms:W3CDTF">2012-09-14T15:26:24Z</dcterms:created>
  <dcterms:modified xsi:type="dcterms:W3CDTF">2014-09-25T02:49:29Z</dcterms:modified>
</cp:coreProperties>
</file>