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468" r:id="rId3"/>
    <p:sldId id="409" r:id="rId4"/>
    <p:sldId id="410" r:id="rId5"/>
    <p:sldId id="461" r:id="rId6"/>
    <p:sldId id="412" r:id="rId7"/>
    <p:sldId id="471" r:id="rId8"/>
    <p:sldId id="470" r:id="rId9"/>
    <p:sldId id="476" r:id="rId10"/>
    <p:sldId id="477" r:id="rId11"/>
    <p:sldId id="483" r:id="rId12"/>
    <p:sldId id="481" r:id="rId13"/>
    <p:sldId id="485" r:id="rId14"/>
    <p:sldId id="493" r:id="rId15"/>
    <p:sldId id="484" r:id="rId16"/>
    <p:sldId id="492" r:id="rId17"/>
    <p:sldId id="490" r:id="rId18"/>
    <p:sldId id="496" r:id="rId19"/>
    <p:sldId id="487" r:id="rId20"/>
    <p:sldId id="444" r:id="rId21"/>
    <p:sldId id="262" r:id="rId2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FFCC99"/>
    <a:srgbClr val="FFFF00"/>
    <a:srgbClr val="CCFF33"/>
    <a:srgbClr val="DDDDDD"/>
    <a:srgbClr val="C0C0C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2450"/>
            <a:ext cx="2930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32D662-C81A-457B-B45C-45A43D1D1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1FA13-09B5-44A4-974C-3C63AE33E1E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4037-CE8D-4FB9-892E-EF7FCC276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77CB-C667-46AC-974E-9BFFA49E8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5669-2EA5-467F-A16B-7BD2DEDFF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919B-F5F1-4483-9D35-89441E369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3544-E17D-48D1-BEED-8E87A7CEA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C1206-E170-4735-8C8E-CB0036185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CF73-BCE5-4EA2-9CA3-F7B2F2DBF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1D011-35A7-4E85-A3F4-85A92583C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2CD7-AAC5-4DDD-A5E3-D575CDFA3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1A35-2B9B-41EC-B60D-8B7C067A7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EFE41-F665-473F-B885-DBD6C021D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452E3-62BE-44EB-B88F-2E92480B5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8E25CE-0730-49A5-9C37-DA927324A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yabova@vcot.info" TargetMode="External"/><Relationship Id="rId2" Type="http://schemas.openxmlformats.org/officeDocument/2006/relationships/hyperlink" Target="http://www.vco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dpo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2087562" cy="865187"/>
          </a:xfrm>
        </p:spPr>
        <p:txBody>
          <a:bodyPr/>
          <a:lstStyle/>
          <a:p>
            <a:pPr eaLnBrk="1" hangingPunct="1"/>
            <a:r>
              <a:rPr lang="ru-RU" sz="1200" b="1" smtClean="0">
                <a:solidFill>
                  <a:srgbClr val="009900"/>
                </a:solidFill>
              </a:rPr>
              <a:t>ФГБУ «ВНИИ ОХРАНЫ И ЭКОНОМИКИ ТРУДА»</a:t>
            </a:r>
            <a:br>
              <a:rPr lang="ru-RU" sz="1200" b="1" smtClean="0">
                <a:solidFill>
                  <a:srgbClr val="009900"/>
                </a:solidFill>
              </a:rPr>
            </a:br>
            <a:r>
              <a:rPr lang="ru-RU" sz="1200" b="1" smtClean="0">
                <a:solidFill>
                  <a:srgbClr val="009900"/>
                </a:solidFill>
              </a:rPr>
              <a:t>Министерства труда и социальной защиты Российской Федерации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844675"/>
            <a:ext cx="8351837" cy="2041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400" b="1" smtClean="0">
                <a:solidFill>
                  <a:schemeClr val="accent2"/>
                </a:solidFill>
              </a:rPr>
              <a:t>Об отдельных организационно-правовых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400" b="1" smtClean="0">
                <a:solidFill>
                  <a:schemeClr val="accent2"/>
                </a:solidFill>
              </a:rPr>
              <a:t>аспектах деятельности обучающих организаций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268538" y="692150"/>
            <a:ext cx="6048375" cy="0"/>
          </a:xfrm>
          <a:prstGeom prst="line">
            <a:avLst/>
          </a:prstGeom>
          <a:noFill/>
          <a:ln w="57150">
            <a:solidFill>
              <a:srgbClr val="F0EA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156325" y="4005263"/>
            <a:ext cx="2736850" cy="2232025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468313" y="5300663"/>
            <a:ext cx="4679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</a:rPr>
              <a:t>Рябова В. Е. начальник отдела                ФГБУ «ВНИИ охраны и экономики труда» Минтруда России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</a:rPr>
              <a:t>                                                 </a:t>
            </a:r>
            <a:r>
              <a:rPr lang="ru-RU" sz="1400" b="1">
                <a:solidFill>
                  <a:schemeClr val="accent2"/>
                </a:solidFill>
              </a:rPr>
              <a:t>Москва, 2014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1800" b="1" smtClean="0">
                <a:solidFill>
                  <a:srgbClr val="009900"/>
                </a:solidFill>
              </a:rPr>
              <a:t>Наиболее важные компетенции  (знания, умения, навыки) </a:t>
            </a:r>
            <a:br>
              <a:rPr lang="ru-RU" sz="1800" b="1" smtClean="0">
                <a:solidFill>
                  <a:srgbClr val="009900"/>
                </a:solidFill>
              </a:rPr>
            </a:br>
            <a:r>
              <a:rPr lang="ru-RU" sz="1800" b="1" smtClean="0">
                <a:solidFill>
                  <a:srgbClr val="009900"/>
                </a:solidFill>
              </a:rPr>
              <a:t>специалистов по охране труда</a:t>
            </a:r>
            <a:endParaRPr lang="ru-RU" sz="1800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435975" cy="4713288"/>
          </a:xfrm>
        </p:spPr>
        <p:txBody>
          <a:bodyPr/>
          <a:lstStyle/>
          <a:p>
            <a:endParaRPr lang="ru-RU" sz="1400" smtClean="0"/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9.   Способность анализировать состояние условий и охраны труда в организации, разрабатывать программы  (комплекс  мероприятий)  по их улучшению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10.  Знание методов выявления и  оценки опасностей, управления профессиональными рисками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11.  </a:t>
            </a:r>
            <a:r>
              <a:rPr lang="ru-RU" sz="16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Способность мотивировать (выстраивать систему мотивации) к безопасному выполнению работ</a:t>
            </a: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12.  Знание требований документооборота и отчетности по вопросам охраны труда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13.  Умение провести оценку эффективности мероприятий в области охраны  труда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14.  Способность определять и корректировать направления развития системы управления охраной труда  в  организации на основе  мониторинга изменений законодательства и передового опыта в области охраны труда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15.  Умение оценивать и  контролировать использование финансовых средств  организации на реализацию мероприятий по улучшению условий труда</a:t>
            </a:r>
          </a:p>
          <a:p>
            <a:pPr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16. Знание финансово-экономических основ охраны труда, способность рассчитывать затраты и выгоды от реализации мероприятий  по охране труда.</a:t>
            </a:r>
          </a:p>
          <a:p>
            <a:endParaRPr lang="ru-RU" sz="1600" smtClean="0"/>
          </a:p>
          <a:p>
            <a:endParaRPr lang="ru-RU" sz="1600" smtClean="0"/>
          </a:p>
          <a:p>
            <a:endParaRPr lang="ru-RU" sz="1600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818941-FC53-471C-B64A-591970FE22ED}" type="slidenum">
              <a:rPr lang="ru-RU" sz="1400"/>
              <a:pPr algn="r"/>
              <a:t>10</a:t>
            </a:fld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О программе  повышения квалификации</a:t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 в рамках обучения по охране труда</a:t>
            </a:r>
            <a:endParaRPr lang="ru-RU" dirty="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endParaRPr lang="ru-RU" sz="1400" dirty="0" smtClean="0"/>
          </a:p>
          <a:p>
            <a:pPr>
              <a:buFontTx/>
              <a:buNone/>
            </a:pPr>
            <a:r>
              <a:rPr lang="ru-RU" sz="1400" dirty="0" smtClean="0"/>
              <a:t>1.    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реализации программы: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программа предназначена для приобретения слушателями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необходимых компетенций  по охране труда для их применения в практической деятельности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сфере  безопасности и охраны труда с целью обеспечения  профилактических мер по сокращению производственного травматизма и профессиональных заболеваний;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результате повышения квалификации  слушатели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совершенствуют  профессиональные компетенции в сфере охраны труда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исходя из требований действующих законодательных и иных нормативных правовых актов, государственных нормативных  требований охраны труда;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прохождении обучения по охране труда  слушатели  приобретают знания об основах охраны труда в Российской Федерации; организации  работ по охране труда и управлению профессиональными рисками на уровне работодателя; по специальным вопросам  обеспечения требований охраны труда и безопасности производственной деятельности с учетом отраслевой специфики; о социальной  защите пострадавших от несчастных  случаев на производстве и профессиональных заболеваний.</a:t>
            </a:r>
          </a:p>
          <a:p>
            <a:pPr>
              <a:buFontTx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 результатам обучения. 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Планируемые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результаты обучения</a:t>
            </a:r>
          </a:p>
          <a:p>
            <a:pPr>
              <a:buFontTx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результате освоения программы слушатель должен приобрести определенные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знания и умения, необходимые для качественного совершенствования профессиональных компетенций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None/>
            </a:pPr>
            <a:endParaRPr lang="ru-RU" sz="1400" dirty="0" smtClean="0"/>
          </a:p>
          <a:p>
            <a:pPr>
              <a:buFontTx/>
              <a:buNone/>
            </a:pPr>
            <a:endParaRPr lang="ru-RU" sz="1400" dirty="0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32C64-8CA4-4F49-8308-F4BF5AA4F122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О программе  повышения квалификации</a:t>
            </a:r>
            <a:br>
              <a:rPr lang="ru-RU" sz="2000" b="1" dirty="0" smtClean="0">
                <a:solidFill>
                  <a:srgbClr val="009900"/>
                </a:solidFill>
              </a:rPr>
            </a:br>
            <a:r>
              <a:rPr lang="ru-RU" sz="2000" b="1" dirty="0" smtClean="0">
                <a:solidFill>
                  <a:srgbClr val="009900"/>
                </a:solidFill>
              </a:rPr>
              <a:t> в рамках обучения по охране труда</a:t>
            </a:r>
            <a:endParaRPr lang="ru-RU" dirty="0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68962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smtClean="0"/>
              <a:t> </a:t>
            </a:r>
            <a:r>
              <a:rPr lang="ru-RU" sz="1400" i="1" smtClean="0"/>
              <a:t>Слушатель, освоивший программу, должен</a:t>
            </a:r>
            <a:r>
              <a:rPr lang="ru-RU" sz="1400" smtClean="0"/>
              <a:t>:</a:t>
            </a:r>
          </a:p>
          <a:p>
            <a:pPr>
              <a:buFontTx/>
              <a:buNone/>
            </a:pPr>
            <a:r>
              <a:rPr lang="ru-RU" sz="1400" smtClean="0"/>
              <a:t>2.1</a:t>
            </a:r>
            <a:r>
              <a:rPr lang="ru-RU" sz="1400" b="1" i="1" smtClean="0"/>
              <a:t>. </a:t>
            </a:r>
            <a:r>
              <a:rPr lang="ru-RU" sz="1400" b="1" i="1" smtClean="0">
                <a:solidFill>
                  <a:srgbClr val="009900"/>
                </a:solidFill>
              </a:rPr>
              <a:t>знать</a:t>
            </a:r>
            <a:r>
              <a:rPr lang="ru-RU" sz="1400" b="1" i="1" smtClean="0"/>
              <a:t>:</a:t>
            </a:r>
            <a:endParaRPr lang="ru-RU" sz="1400" smtClean="0"/>
          </a:p>
          <a:p>
            <a:r>
              <a:rPr lang="ru-RU" sz="1200" smtClean="0"/>
              <a:t>требования охраны труда – государственные нормативные требования охраны труда, в том числе в том числе стандарты безопасности труда, а также требования охраны труда, установленные правилами и инструкциями по охране труда в объеме, необходимом для безопасного выполнения работ;</a:t>
            </a:r>
          </a:p>
          <a:p>
            <a:r>
              <a:rPr lang="ru-RU" sz="1200" smtClean="0"/>
              <a:t>перечень нарушений требований охраны труда. которые заведомо создают реальную угрозу наступления тяжких последствий (несчастный случай на производстве, авария, катастрофа)………………………………………………………………………………………………………………..</a:t>
            </a:r>
          </a:p>
          <a:p>
            <a:pPr>
              <a:buFontTx/>
              <a:buNone/>
            </a:pPr>
            <a:r>
              <a:rPr lang="ru-RU" sz="1400" smtClean="0"/>
              <a:t>2.2</a:t>
            </a:r>
            <a:r>
              <a:rPr lang="ru-RU" sz="1400" b="1" i="1" smtClean="0">
                <a:solidFill>
                  <a:srgbClr val="009900"/>
                </a:solidFill>
              </a:rPr>
              <a:t>.  уметь</a:t>
            </a:r>
            <a:r>
              <a:rPr lang="ru-RU" sz="1400" b="1" i="1" smtClean="0"/>
              <a:t>:</a:t>
            </a:r>
            <a:endParaRPr lang="ru-RU" sz="1400" smtClean="0"/>
          </a:p>
          <a:p>
            <a:r>
              <a:rPr lang="ru-RU" sz="1200" smtClean="0"/>
              <a:t>соблюдать  требования внутреннего трудового распорядка; </a:t>
            </a:r>
          </a:p>
          <a:p>
            <a:r>
              <a:rPr lang="ru-RU" sz="1200" smtClean="0"/>
              <a:t>осуществлять подготовку  рабочего места, средств индивидуальной защиты, проводить  проверку исправности  оборудования, приспособлений и инструмента, ограждений, сигнализации и других устройств, вентиляции, местного освещения и т.п……………………… …………………………………………</a:t>
            </a:r>
          </a:p>
          <a:p>
            <a:pPr>
              <a:buFontTx/>
              <a:buNone/>
            </a:pPr>
            <a:r>
              <a:rPr lang="ru-RU" sz="1400" smtClean="0"/>
              <a:t>2.3. </a:t>
            </a:r>
            <a:r>
              <a:rPr lang="ru-RU" sz="1400" b="1" i="1" smtClean="0">
                <a:solidFill>
                  <a:srgbClr val="009900"/>
                </a:solidFill>
              </a:rPr>
              <a:t>владеть:</a:t>
            </a:r>
            <a:endParaRPr lang="ru-RU" sz="1400" smtClean="0">
              <a:solidFill>
                <a:srgbClr val="009900"/>
              </a:solidFill>
            </a:endParaRPr>
          </a:p>
          <a:p>
            <a:r>
              <a:rPr lang="ru-RU" sz="1200" smtClean="0"/>
              <a:t>навыками  разработки   локальных нормативных актов  организации в соответствии с государственными нормативными требованиями охраны труда и с учетом специфики деятельности организации; </a:t>
            </a:r>
          </a:p>
          <a:p>
            <a:r>
              <a:rPr lang="ru-RU" sz="1200" smtClean="0"/>
              <a:t>безопасными методами и приемами выполнения работ и оказания первой помощи пострадавшим на производстве………………………………………………………………………………………………………………</a:t>
            </a:r>
          </a:p>
          <a:p>
            <a:pPr>
              <a:buFontTx/>
              <a:buNone/>
            </a:pPr>
            <a:r>
              <a:rPr lang="ru-RU" sz="1400" b="1" smtClean="0"/>
              <a:t>2.4</a:t>
            </a:r>
            <a:r>
              <a:rPr lang="ru-RU" sz="1400" b="1" i="1" smtClean="0"/>
              <a:t>. </a:t>
            </a:r>
            <a:r>
              <a:rPr lang="ru-RU" sz="1400" b="1" i="1" smtClean="0">
                <a:solidFill>
                  <a:srgbClr val="009900"/>
                </a:solidFill>
              </a:rPr>
              <a:t>обладать  профессиональными компетенциями, включающими в себя способность</a:t>
            </a:r>
            <a:r>
              <a:rPr lang="ru-RU" sz="1400" b="1" i="1" smtClean="0"/>
              <a:t>: </a:t>
            </a:r>
          </a:p>
          <a:p>
            <a:r>
              <a:rPr lang="ru-RU" sz="1200" smtClean="0"/>
              <a:t>анализировать состояние  условий и охраны труда  в организации и разрабатывать мероприятия по их улучшению;</a:t>
            </a:r>
          </a:p>
          <a:p>
            <a:r>
              <a:rPr lang="ru-RU" sz="1200" smtClean="0"/>
              <a:t>организовывать и координировать работу по охране труда в подразделении;</a:t>
            </a:r>
          </a:p>
          <a:p>
            <a:r>
              <a:rPr lang="ru-RU" sz="1200" smtClean="0"/>
              <a:t>мотивировать (</a:t>
            </a:r>
            <a:r>
              <a:rPr lang="ru-RU" sz="1200" b="1" i="1" smtClean="0">
                <a:solidFill>
                  <a:srgbClr val="009900"/>
                </a:solidFill>
              </a:rPr>
              <a:t>выстраивать систему мотивации</a:t>
            </a:r>
            <a:r>
              <a:rPr lang="ru-RU" sz="1200" smtClean="0"/>
              <a:t>) к безопасному  выполнению работ…………………………………………………………………………………………………………………………</a:t>
            </a:r>
          </a:p>
          <a:p>
            <a:pPr>
              <a:buFontTx/>
              <a:buNone/>
            </a:pPr>
            <a:endParaRPr lang="ru-RU" sz="1400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237EC-1E87-46F6-865E-1273A1880E98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9900"/>
                </a:solidFill>
              </a:rPr>
              <a:t>«При реализации дополнительных профессиональных программ  возможно использование различных образовательных технологий, в том числе дистанционных образовательных технологий и электронного обучения»</a:t>
            </a:r>
            <a:br>
              <a:rPr lang="ru-RU" sz="1600" b="1" dirty="0" smtClean="0">
                <a:solidFill>
                  <a:srgbClr val="009900"/>
                </a:solidFill>
              </a:rPr>
            </a:br>
            <a:r>
              <a:rPr lang="ru-RU" sz="1600" b="1" dirty="0" smtClean="0">
                <a:solidFill>
                  <a:srgbClr val="009900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(ч.14 приказа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Минобрнауки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России  №499)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362950" cy="4713288"/>
          </a:xfrm>
        </p:spPr>
        <p:txBody>
          <a:bodyPr/>
          <a:lstStyle/>
          <a:p>
            <a:pPr>
              <a:buFontTx/>
              <a:buNone/>
            </a:pPr>
            <a:endParaRPr lang="ru-RU" sz="1800" smtClean="0"/>
          </a:p>
          <a:p>
            <a:pPr>
              <a:buFontTx/>
              <a:buNone/>
            </a:pPr>
            <a:r>
              <a:rPr lang="ru-RU" sz="1800" smtClean="0"/>
              <a:t>      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08132A-2317-4C1F-9DDA-BE853F69D5AA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412875"/>
            <a:ext cx="8713788" cy="79105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+mn-lt"/>
                <a:cs typeface="+mn-cs"/>
              </a:rPr>
              <a:t>      Дистанционное обучение на основе  системного комплекса электронного обучения и проверки знаний  требований охраны труда «HS</a:t>
            </a:r>
            <a:r>
              <a:rPr lang="en-US" sz="1600" dirty="0">
                <a:latin typeface="+mn-lt"/>
                <a:cs typeface="+mn-cs"/>
              </a:rPr>
              <a:t>A</a:t>
            </a:r>
            <a:r>
              <a:rPr lang="ru-RU" sz="1600" dirty="0">
                <a:latin typeface="+mn-lt"/>
                <a:cs typeface="+mn-cs"/>
              </a:rPr>
              <a:t>-Охрана труда V 1.0»*</a:t>
            </a:r>
          </a:p>
          <a:p>
            <a:pPr algn="just">
              <a:defRPr/>
            </a:pPr>
            <a:endParaRPr lang="ru-RU" sz="1600" dirty="0"/>
          </a:p>
          <a:p>
            <a:pPr algn="just">
              <a:defRPr/>
            </a:pPr>
            <a:r>
              <a:rPr lang="ru-RU" sz="1600" dirty="0"/>
              <a:t>     Дистанционное обучение предусматривает  обеспечение слушателей  </a:t>
            </a:r>
            <a:r>
              <a:rPr lang="ru-RU" sz="1600" i="1" dirty="0">
                <a:solidFill>
                  <a:srgbClr val="009900"/>
                </a:solidFill>
              </a:rPr>
              <a:t>электронными курсами</a:t>
            </a:r>
            <a:r>
              <a:rPr lang="ru-RU" sz="1600" dirty="0"/>
              <a:t>, состоящими  из 4 блоков и модулей в зависимости от категории слушателей, посредством использования возможностей сети  Интернет и создания условий свободного доступа к ним; включает систему </a:t>
            </a:r>
            <a:r>
              <a:rPr lang="ru-RU" sz="1600" i="1" dirty="0">
                <a:solidFill>
                  <a:srgbClr val="009900"/>
                </a:solidFill>
              </a:rPr>
              <a:t>проверочного и итогового тестирования</a:t>
            </a:r>
            <a:r>
              <a:rPr lang="ru-RU" sz="1600" dirty="0"/>
              <a:t>: тесты промежуточного, текущего и итогового контроля, состоящие из 500 тестовых вопросов.   В </a:t>
            </a:r>
            <a:r>
              <a:rPr lang="ru-RU" sz="1600" i="1" dirty="0">
                <a:solidFill>
                  <a:srgbClr val="009900"/>
                </a:solidFill>
              </a:rPr>
              <a:t>базу знаний </a:t>
            </a:r>
            <a:r>
              <a:rPr lang="ru-RU" sz="1600" dirty="0"/>
              <a:t>дистанционного обучения входит  библиотека актуализированных нормативных правовых документов, справочная информация (образцы и формы  документов по охране труда, консультации экспертов по вопросам охраны труда, проекты инструкций и т. д.).</a:t>
            </a:r>
          </a:p>
          <a:p>
            <a:pPr algn="just">
              <a:defRPr/>
            </a:pPr>
            <a:endParaRPr lang="ru-RU" sz="2000" dirty="0"/>
          </a:p>
          <a:p>
            <a:pPr>
              <a:lnSpc>
                <a:spcPct val="80000"/>
              </a:lnSpc>
              <a:defRPr/>
            </a:pPr>
            <a:r>
              <a:rPr lang="ru-RU" sz="2000" dirty="0"/>
              <a:t>        </a:t>
            </a:r>
            <a:r>
              <a:rPr lang="ru-RU" sz="2000" i="1" dirty="0"/>
              <a:t>* </a:t>
            </a:r>
            <a:r>
              <a:rPr lang="ru-RU" sz="1400" i="1" dirty="0"/>
              <a:t>Системный комплекс электронного обучения и проверки знаний  требований охраны труда «HS</a:t>
            </a:r>
            <a:r>
              <a:rPr lang="en-US" sz="1400" i="1" dirty="0"/>
              <a:t>A</a:t>
            </a:r>
            <a:r>
              <a:rPr lang="ru-RU" sz="1400" i="1" dirty="0"/>
              <a:t>-Охрана труда V 1.0» разработан ООО «</a:t>
            </a:r>
            <a:r>
              <a:rPr lang="ru-RU" sz="1400" i="1" dirty="0" err="1"/>
              <a:t>Эйч-Эс-Эй</a:t>
            </a:r>
            <a:r>
              <a:rPr lang="ru-RU" sz="1400" i="1" dirty="0"/>
              <a:t> «Обучение» совместно  с ФГБУ «ВНИИ охраны и экономики труда» Минтруда России.</a:t>
            </a:r>
          </a:p>
          <a:p>
            <a:pPr>
              <a:lnSpc>
                <a:spcPct val="80000"/>
              </a:lnSpc>
              <a:defRPr/>
            </a:pPr>
            <a:r>
              <a:rPr lang="ru-RU" sz="1400" i="1" dirty="0"/>
              <a:t>               </a:t>
            </a:r>
          </a:p>
          <a:p>
            <a:pPr>
              <a:lnSpc>
                <a:spcPct val="80000"/>
              </a:lnSpc>
              <a:defRPr/>
            </a:pPr>
            <a:r>
              <a:rPr lang="ru-RU" sz="1400" i="1" dirty="0"/>
              <a:t>            Рекомендация о практическом использовании Системы ДО - Письмо Минтруда России от 18.07.2012 №15-0-4    </a:t>
            </a: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  <a:p>
            <a:pPr>
              <a:defRPr/>
            </a:pPr>
            <a:endParaRPr lang="ru-RU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354137"/>
          </a:xfrm>
        </p:spPr>
        <p:txBody>
          <a:bodyPr/>
          <a:lstStyle/>
          <a:p>
            <a:r>
              <a:rPr lang="ru-RU" sz="1600" b="1" smtClean="0">
                <a:solidFill>
                  <a:srgbClr val="009900"/>
                </a:solidFill>
              </a:rPr>
              <a:t>Приказ Министерства образования и науки РФ от 9 января 2014 г. № 2                  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</a:t>
            </a:r>
            <a:br>
              <a:rPr lang="ru-RU" sz="1600" b="1" smtClean="0">
                <a:solidFill>
                  <a:srgbClr val="009900"/>
                </a:solidFill>
              </a:rPr>
            </a:br>
            <a:endParaRPr lang="ru-RU" sz="1400" smtClean="0">
              <a:solidFill>
                <a:schemeClr val="tx1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1400" smtClean="0"/>
              <a:t>             </a:t>
            </a:r>
          </a:p>
          <a:p>
            <a:pPr algn="just">
              <a:buFontTx/>
              <a:buNone/>
            </a:pPr>
            <a:r>
              <a:rPr lang="ru-RU" sz="1600" smtClean="0"/>
              <a:t>               Установлены правила применения электронного обучения, дистанционных технологий при реализации основных и/или дополнительных образовательных программ. Программы или их части реализуются с применением электронного обучения, дистанционных технологий в предусмотренных законодательством формах получения образования и формах обучения или при их сочетании. Это делается при проведении учебных занятий, практик, текущего контроля успеваемости, промежуточный, итоговой и (или) государственной итоговой аттестации.</a:t>
            </a:r>
          </a:p>
          <a:p>
            <a:pPr algn="just">
              <a:buFontTx/>
              <a:buNone/>
            </a:pPr>
            <a:endParaRPr lang="ru-RU" sz="1600" smtClean="0"/>
          </a:p>
          <a:p>
            <a:pPr algn="just">
              <a:buFontTx/>
              <a:buNone/>
            </a:pPr>
            <a:r>
              <a:rPr lang="ru-RU" sz="1600" smtClean="0"/>
              <a:t>         Приказ Минобрнауки России от 6 мая 2005 г. № 137 «Об использовании дистанционных образовательных технологий» признан утратившим силу 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388350" y="62880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fld id="{96E7776E-CA98-40BE-8C76-41AC376F7B9A}" type="slidenum">
              <a:rPr lang="ru-RU" sz="1400"/>
              <a:pPr/>
              <a:t>14</a:t>
            </a:fld>
            <a:endParaRPr lang="ru-RU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1800" b="1" smtClean="0">
                <a:solidFill>
                  <a:srgbClr val="009900"/>
                </a:solidFill>
              </a:rPr>
              <a:t>Законодательство о </a:t>
            </a:r>
            <a:r>
              <a:rPr lang="ru-RU" sz="2000" b="1" smtClean="0">
                <a:solidFill>
                  <a:srgbClr val="009900"/>
                </a:solidFill>
              </a:rPr>
              <a:t/>
            </a:r>
            <a:br>
              <a:rPr lang="ru-RU" sz="2000" b="1" smtClean="0">
                <a:solidFill>
                  <a:srgbClr val="009900"/>
                </a:solidFill>
              </a:rPr>
            </a:br>
            <a:r>
              <a:rPr lang="ru-RU" sz="1800" b="1" smtClean="0">
                <a:solidFill>
                  <a:srgbClr val="009900"/>
                </a:solidFill>
              </a:rPr>
              <a:t>правовом статусе педагогических работников</a:t>
            </a:r>
            <a:endParaRPr lang="ru-RU" sz="1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1600" kern="1200" dirty="0" smtClean="0">
                <a:solidFill>
                  <a:srgbClr val="00B050"/>
                </a:solidFill>
              </a:rPr>
              <a:t>        </a:t>
            </a:r>
          </a:p>
          <a:p>
            <a:pPr algn="just">
              <a:buFontTx/>
              <a:buNone/>
              <a:defRPr/>
            </a:pPr>
            <a:r>
              <a:rPr lang="ru-RU" sz="1600" kern="1200" dirty="0" smtClean="0">
                <a:solidFill>
                  <a:srgbClr val="00B050"/>
                </a:solidFill>
              </a:rPr>
              <a:t>            </a:t>
            </a:r>
            <a:r>
              <a:rPr lang="ru-RU" sz="1600" b="1" i="1" kern="1200" dirty="0" smtClean="0">
                <a:solidFill>
                  <a:srgbClr val="008000"/>
                </a:solidFill>
              </a:rPr>
              <a:t>Педагогический работник </a:t>
            </a:r>
            <a:r>
              <a:rPr lang="ru-RU" sz="1600" kern="1200" dirty="0" smtClean="0"/>
              <a:t>- физическое лицо, которое состоит в </a:t>
            </a:r>
            <a:r>
              <a:rPr lang="ru-RU" sz="1600" i="1" kern="1200" dirty="0" smtClean="0">
                <a:solidFill>
                  <a:srgbClr val="008000"/>
                </a:solidFill>
              </a:rPr>
              <a:t>трудовых, служебных отношениях</a:t>
            </a:r>
            <a:r>
              <a:rPr lang="ru-RU" sz="1600" kern="1200" dirty="0" smtClean="0"/>
              <a:t> с организацией, осуществляющей образовательную деятельность, и выполняет обязанности по обучению, воспитанию обучающихся и (или) организации образовательной деятельности (ч.21 ст. 2 ФЗ №273-ФЗ)</a:t>
            </a:r>
          </a:p>
          <a:p>
            <a:pPr algn="just">
              <a:buFontTx/>
              <a:buNone/>
              <a:defRPr/>
            </a:pPr>
            <a:r>
              <a:rPr lang="ru-RU" sz="1600" kern="1200" dirty="0" smtClean="0"/>
              <a:t>         </a:t>
            </a:r>
          </a:p>
          <a:p>
            <a:pPr algn="just">
              <a:buFontTx/>
              <a:buNone/>
              <a:defRPr/>
            </a:pPr>
            <a:r>
              <a:rPr lang="ru-RU" sz="1600" kern="1200" dirty="0" smtClean="0"/>
              <a:t>        </a:t>
            </a:r>
            <a:r>
              <a:rPr lang="ru-RU" sz="1600" dirty="0" smtClean="0"/>
              <a:t>Педагогические работники  согласно ч. 1 ст. 47 Федерального закона № 273-ФЗ имеют определенный </a:t>
            </a:r>
            <a:r>
              <a:rPr lang="ru-RU" sz="1600" b="1" i="1" dirty="0" smtClean="0">
                <a:solidFill>
                  <a:srgbClr val="009900"/>
                </a:solidFill>
              </a:rPr>
              <a:t>правовой статус</a:t>
            </a:r>
            <a:r>
              <a:rPr lang="ru-RU" sz="1600" i="1" dirty="0" smtClean="0"/>
              <a:t>,</a:t>
            </a:r>
            <a:r>
              <a:rPr lang="ru-RU" sz="1600" dirty="0" smtClean="0"/>
              <a:t>  подразумевающий  совокупность не только прав и свобод  (академических прав и свобод), но и </a:t>
            </a:r>
            <a:r>
              <a:rPr lang="ru-RU" sz="1600" b="1" i="1" dirty="0" smtClean="0">
                <a:solidFill>
                  <a:srgbClr val="009900"/>
                </a:solidFill>
              </a:rPr>
              <a:t>трудовых прав</a:t>
            </a:r>
            <a:r>
              <a:rPr lang="ru-RU" sz="1600" dirty="0" smtClean="0"/>
              <a:t>, социальных гарантий и компенсаций, ограничений, обязанностей и ответственности, которые установлены законодательством Российской Федерации и законодательством  субъектов Российской Федерации.   </a:t>
            </a:r>
          </a:p>
          <a:p>
            <a:pPr algn="just">
              <a:buFontTx/>
              <a:buNone/>
              <a:defRPr/>
            </a:pPr>
            <a:r>
              <a:rPr lang="ru-RU" sz="1600" dirty="0" smtClean="0"/>
              <a:t> </a:t>
            </a:r>
          </a:p>
          <a:p>
            <a:pPr algn="ctr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09900"/>
              </a:solidFill>
            </a:endParaRPr>
          </a:p>
          <a:p>
            <a:pPr>
              <a:buFontTx/>
              <a:buNone/>
              <a:defRPr/>
            </a:pPr>
            <a:r>
              <a:rPr lang="ru-RU" sz="1600" kern="1200" dirty="0" smtClean="0"/>
              <a:t>          </a:t>
            </a:r>
          </a:p>
          <a:p>
            <a:pPr>
              <a:buFontTx/>
              <a:buNone/>
              <a:defRPr/>
            </a:pPr>
            <a:r>
              <a:rPr lang="ru-RU" sz="1600" kern="1200" dirty="0" smtClean="0"/>
              <a:t>            </a:t>
            </a:r>
            <a:endParaRPr lang="ru-RU" sz="1600" i="1" dirty="0" smtClean="0"/>
          </a:p>
          <a:p>
            <a:pPr>
              <a:buFontTx/>
              <a:buNone/>
              <a:defRPr/>
            </a:pPr>
            <a:r>
              <a:rPr lang="ru-RU" sz="1600" i="1" dirty="0" smtClean="0"/>
              <a:t>           </a:t>
            </a:r>
            <a:r>
              <a:rPr lang="ru-RU" sz="1600" dirty="0" smtClean="0"/>
              <a:t> </a:t>
            </a:r>
            <a:endParaRPr lang="ru-RU" sz="1600" kern="1200" dirty="0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808C68-DDCC-4CE7-A08B-01A99BDE7648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009900"/>
                </a:solidFill>
              </a:rPr>
              <a:t>Возможно ли заключение гражданско-правовых договоров между работодателем (руководителем обучающей организации)  и специалистом, привлеченным к проведению разовых лекций, консультаций, семинаров?</a:t>
            </a:r>
            <a:endParaRPr lang="ru-RU" sz="1600" b="1" i="1" dirty="0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 i="1" dirty="0" smtClean="0">
                <a:solidFill>
                  <a:srgbClr val="009900"/>
                </a:solidFill>
              </a:rPr>
              <a:t>Трудовой кодекс Российской Федерации </a:t>
            </a:r>
            <a:r>
              <a:rPr lang="ru-RU" sz="1400" dirty="0" smtClean="0"/>
              <a:t>(ч.2 ст. 15):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     </a:t>
            </a:r>
            <a:r>
              <a:rPr lang="ru-RU" sz="1400" i="1" dirty="0" smtClean="0"/>
              <a:t>Заключение гражданско-правовых договоров</a:t>
            </a:r>
            <a:r>
              <a:rPr lang="ru-RU" sz="1400" dirty="0" smtClean="0"/>
              <a:t>, фактически регулирующих </a:t>
            </a:r>
            <a:r>
              <a:rPr lang="ru-RU" sz="1400" i="1" dirty="0" smtClean="0"/>
              <a:t>трудовые отношения</a:t>
            </a:r>
            <a:r>
              <a:rPr lang="ru-RU" sz="1400" dirty="0" smtClean="0"/>
              <a:t> между работником и работодателем, </a:t>
            </a:r>
            <a:r>
              <a:rPr lang="ru-RU" sz="1400" i="1" dirty="0" smtClean="0"/>
              <a:t>не допускаются.</a:t>
            </a:r>
          </a:p>
          <a:p>
            <a:pPr>
              <a:buFont typeface="Wingdings" pitchFamily="2" charset="2"/>
              <a:buChar char="ü"/>
            </a:pPr>
            <a:endParaRPr lang="ru-RU" sz="1400" i="1" dirty="0" smtClean="0"/>
          </a:p>
          <a:p>
            <a:pPr>
              <a:buFont typeface="Wingdings" pitchFamily="2" charset="2"/>
              <a:buChar char="ü"/>
            </a:pPr>
            <a:r>
              <a:rPr lang="ru-RU" sz="1400" i="1" dirty="0" smtClean="0"/>
              <a:t>      Трудовые отношения </a:t>
            </a:r>
            <a:r>
              <a:rPr lang="ru-RU" sz="1400" dirty="0" smtClean="0"/>
              <a:t>-  </a:t>
            </a:r>
            <a:r>
              <a:rPr lang="ru-RU" sz="1400" dirty="0" err="1" smtClean="0"/>
              <a:t>отношения</a:t>
            </a:r>
            <a:r>
              <a:rPr lang="ru-RU" sz="1400" dirty="0" smtClean="0"/>
              <a:t>, основанные на соглашении между работником и работодателем о личном выполнении работником за плату трудовой функции (работы по </a:t>
            </a:r>
            <a:r>
              <a:rPr lang="ru-RU" sz="1400" i="1" dirty="0" smtClean="0"/>
              <a:t>должности в соответствии со штатным расписанием</a:t>
            </a:r>
            <a:r>
              <a:rPr lang="ru-RU" sz="1400" dirty="0" smtClean="0"/>
              <a:t>, профессии, специальности с указанием квалификации; конкретного вида поручаемой работнику работы), </a:t>
            </a:r>
            <a:r>
              <a:rPr lang="ru-RU" sz="1400" i="1" dirty="0" smtClean="0"/>
              <a:t>подчинении работника правилам внутреннего трудового распорядка </a:t>
            </a:r>
            <a:r>
              <a:rPr lang="ru-RU" sz="1400" dirty="0" smtClean="0"/>
              <a:t>при обеспечении работодателем условий труда, предусмотренных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договором.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      Привлечение внештатных специфических специалистов к разовым лекциям, консультациям, семинарам </a:t>
            </a:r>
            <a:r>
              <a:rPr lang="ru-RU" sz="1400" b="1" i="1" dirty="0" smtClean="0">
                <a:solidFill>
                  <a:srgbClr val="009900"/>
                </a:solidFill>
              </a:rPr>
              <a:t>трудовых отношений не создает</a:t>
            </a:r>
            <a:r>
              <a:rPr lang="ru-RU" sz="1400" dirty="0" smtClean="0"/>
              <a:t>. Они не подчиняются правилам внутреннего трудового распорядка, за свою работу получают вознаграждение, а не регулярную (не реже чем каждые полмесяца – ст. 136 ТК РФ) заработную плату.</a:t>
            </a:r>
          </a:p>
          <a:p>
            <a:endParaRPr lang="ru-RU" sz="1400" dirty="0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AE7C43-C4AA-4BE1-9A50-C52DBE246410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936104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009900"/>
                </a:solidFill>
              </a:rPr>
              <a:t>Возможно ли заключение гражданско-правовых договоров между работодателем (руководителем обучающей организации)  и специалистом, привлеченным к проведению разовых лекций, консультаций, семинаров?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dirty="0" smtClean="0"/>
              <a:t>  </a:t>
            </a:r>
            <a:r>
              <a:rPr lang="ru-RU" sz="1400" b="1" i="1" dirty="0" smtClean="0">
                <a:solidFill>
                  <a:srgbClr val="009900"/>
                </a:solidFill>
              </a:rPr>
              <a:t>Постановление Пленума Верховного Суда РФ от 17.03.2004 №2 </a:t>
            </a:r>
            <a:r>
              <a:rPr lang="ru-RU" sz="1400" dirty="0" smtClean="0"/>
              <a:t>«О применении судами Российской Федерации  Трудового кодекса Российской Федерации» (ч.10) разъясняет:  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        что работодатель  </a:t>
            </a:r>
            <a:r>
              <a:rPr lang="ru-RU" sz="1400" b="1" i="1" dirty="0" smtClean="0">
                <a:solidFill>
                  <a:srgbClr val="009900"/>
                </a:solidFill>
              </a:rPr>
              <a:t>вправе  </a:t>
            </a:r>
            <a:r>
              <a:rPr lang="ru-RU" sz="1400" dirty="0" smtClean="0"/>
              <a:t>«в целях эффективной экономической деятельности и рационального управления имуществом </a:t>
            </a:r>
            <a:r>
              <a:rPr lang="ru-RU" sz="1400" b="1" i="1" dirty="0" smtClean="0">
                <a:solidFill>
                  <a:srgbClr val="009900"/>
                </a:solidFill>
              </a:rPr>
              <a:t>самостоятельно, под свою ответственность»  </a:t>
            </a:r>
            <a:r>
              <a:rPr lang="ru-RU" sz="1400" dirty="0" smtClean="0"/>
              <a:t>принимать  необходимые кадровые решения (подбор, расстановка, увольнение персонала) и решение о </a:t>
            </a:r>
            <a:r>
              <a:rPr lang="ru-RU" sz="1400" i="1" dirty="0" smtClean="0">
                <a:solidFill>
                  <a:srgbClr val="009900"/>
                </a:solidFill>
              </a:rPr>
              <a:t>заключении трудового договора </a:t>
            </a:r>
            <a:r>
              <a:rPr lang="ru-RU" sz="1400" dirty="0" smtClean="0"/>
              <a:t>с конкретным лицом, ищущим работу…  </a:t>
            </a:r>
          </a:p>
          <a:p>
            <a:pPr>
              <a:buFontTx/>
              <a:buNone/>
            </a:pPr>
            <a:r>
              <a:rPr lang="ru-RU" sz="1400" dirty="0" smtClean="0"/>
              <a:t> </a:t>
            </a:r>
            <a:r>
              <a:rPr lang="ru-RU" sz="1400" b="1" i="1" dirty="0" smtClean="0">
                <a:solidFill>
                  <a:srgbClr val="009900"/>
                </a:solidFill>
              </a:rPr>
              <a:t>Федеральный закон №273-ФЗ </a:t>
            </a:r>
            <a:r>
              <a:rPr lang="ru-RU" sz="1400" dirty="0" smtClean="0"/>
              <a:t>(ч.1 ст.46): </a:t>
            </a:r>
          </a:p>
          <a:p>
            <a:pPr>
              <a:buFontTx/>
              <a:buNone/>
            </a:pPr>
            <a:r>
              <a:rPr lang="ru-RU" sz="1400" dirty="0" smtClean="0"/>
              <a:t>                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стандартам.</a:t>
            </a:r>
          </a:p>
          <a:p>
            <a:pPr>
              <a:buFontTx/>
              <a:buNone/>
            </a:pPr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</a:t>
            </a:r>
            <a:r>
              <a:rPr lang="ru-RU" sz="1400" b="1" i="1" dirty="0" smtClean="0">
                <a:solidFill>
                  <a:srgbClr val="009900"/>
                </a:solidFill>
              </a:rPr>
              <a:t>Глава 52 Трудового кодекса  РФ</a:t>
            </a:r>
            <a:r>
              <a:rPr lang="ru-RU" sz="1400" dirty="0" smtClean="0"/>
              <a:t>, регулирующая особенности труда педагогических работников, не содержит </a:t>
            </a:r>
            <a:r>
              <a:rPr lang="ru-RU" sz="1400" b="1" i="1" dirty="0" smtClean="0">
                <a:solidFill>
                  <a:srgbClr val="009900"/>
                </a:solidFill>
              </a:rPr>
              <a:t>запрета</a:t>
            </a:r>
            <a:r>
              <a:rPr lang="ru-RU" sz="1400" i="1" dirty="0" smtClean="0">
                <a:solidFill>
                  <a:srgbClr val="009900"/>
                </a:solidFill>
              </a:rPr>
              <a:t> </a:t>
            </a:r>
            <a:r>
              <a:rPr lang="ru-RU" sz="1400" dirty="0" smtClean="0"/>
              <a:t>на заключение с ними гражданско-правовых договоров.</a:t>
            </a:r>
          </a:p>
          <a:p>
            <a:pPr>
              <a:buFont typeface="Wingdings" pitchFamily="2" charset="2"/>
              <a:buChar char="Ø"/>
            </a:pPr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  </a:t>
            </a:r>
            <a:r>
              <a:rPr lang="ru-RU" sz="1400" b="1" i="1" dirty="0" smtClean="0">
                <a:solidFill>
                  <a:srgbClr val="009900"/>
                </a:solidFill>
              </a:rPr>
              <a:t>Постановление  Минтруда РФ от 30.06.2003 № 41 </a:t>
            </a:r>
            <a:r>
              <a:rPr lang="ru-RU" sz="1400" dirty="0" smtClean="0"/>
              <a:t>«Об особенностях работы по совместительству </a:t>
            </a:r>
            <a:r>
              <a:rPr lang="ru-RU" sz="1400" i="1" dirty="0" smtClean="0">
                <a:solidFill>
                  <a:srgbClr val="009900"/>
                </a:solidFill>
              </a:rPr>
              <a:t>педагогических</a:t>
            </a:r>
            <a:r>
              <a:rPr lang="ru-RU" sz="1400" dirty="0" smtClean="0"/>
              <a:t>, медицинских, фармацевтических работников и работников культуры» (</a:t>
            </a:r>
            <a:r>
              <a:rPr lang="ru-RU" sz="1400" dirty="0" err="1" smtClean="0"/>
              <a:t>пп</a:t>
            </a:r>
            <a:r>
              <a:rPr lang="ru-RU" sz="1400" dirty="0" smtClean="0"/>
              <a:t> «б» п. 2),  разъясняет, что работа по совместительству для указанных категорий работников не считается совместительством и </a:t>
            </a:r>
            <a:r>
              <a:rPr lang="ru-RU" sz="1400" i="1" dirty="0" smtClean="0">
                <a:solidFill>
                  <a:srgbClr val="009900"/>
                </a:solidFill>
              </a:rPr>
              <a:t>не требует заключения (оформления) трудового договора </a:t>
            </a:r>
            <a:r>
              <a:rPr lang="ru-RU" sz="1400" dirty="0" smtClean="0"/>
              <a:t>педагогическая работа на условиях почасовой оплаты в объеме </a:t>
            </a:r>
            <a:r>
              <a:rPr lang="ru-RU" sz="1400" i="1" dirty="0" smtClean="0"/>
              <a:t>не более </a:t>
            </a:r>
            <a:r>
              <a:rPr lang="ru-RU" sz="1400" i="1" u="sng" dirty="0" smtClean="0">
                <a:solidFill>
                  <a:srgbClr val="009900"/>
                </a:solidFill>
              </a:rPr>
              <a:t>300 часов в год</a:t>
            </a:r>
            <a:r>
              <a:rPr lang="ru-RU" sz="14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4E199-4C11-442F-987F-E1D0019A9D3F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i="1" dirty="0" smtClean="0">
                <a:solidFill>
                  <a:srgbClr val="009900"/>
                </a:solidFill>
              </a:rPr>
              <a:t>Имеет ли право преподаватель организации дополнительного профессионального образования проходить повышение квалификации </a:t>
            </a:r>
            <a:br>
              <a:rPr lang="ru-RU" sz="1600" b="1" i="1" dirty="0" smtClean="0">
                <a:solidFill>
                  <a:srgbClr val="009900"/>
                </a:solidFill>
              </a:rPr>
            </a:br>
            <a:r>
              <a:rPr lang="ru-RU" sz="1600" b="1" i="1" dirty="0" smtClean="0">
                <a:solidFill>
                  <a:srgbClr val="009900"/>
                </a:solidFill>
              </a:rPr>
              <a:t>в своей организации?</a:t>
            </a:r>
            <a:br>
              <a:rPr lang="ru-RU" sz="1600" b="1" i="1" dirty="0" smtClean="0">
                <a:solidFill>
                  <a:srgbClr val="009900"/>
                </a:solidFill>
              </a:rPr>
            </a:br>
            <a:endParaRPr lang="ru-RU" sz="1600" b="1" i="1" dirty="0" smtClean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rgbClr val="009900"/>
                </a:solidFill>
              </a:rPr>
              <a:t>  </a:t>
            </a:r>
            <a:r>
              <a:rPr lang="ru-RU" sz="1400" i="1" dirty="0" smtClean="0"/>
              <a:t>Федеральный закон №273-ФЗ  </a:t>
            </a:r>
            <a:r>
              <a:rPr lang="ru-RU" sz="1400" dirty="0" smtClean="0"/>
              <a:t>о повышении квалификации педагогических работников: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/>
                </a:solidFill>
              </a:rPr>
              <a:t>имеют право на </a:t>
            </a:r>
            <a:r>
              <a:rPr lang="ru-RU" sz="1400" i="1" dirty="0" smtClean="0">
                <a:solidFill>
                  <a:schemeClr val="tx2"/>
                </a:solidFill>
              </a:rPr>
              <a:t>дополнительное профессиональное образование</a:t>
            </a:r>
            <a:r>
              <a:rPr lang="ru-RU" sz="1400" dirty="0" smtClean="0">
                <a:solidFill>
                  <a:schemeClr val="tx2"/>
                </a:solidFill>
              </a:rPr>
              <a:t> по профилю педагогической деятельности </a:t>
            </a:r>
            <a:r>
              <a:rPr lang="ru-RU" sz="1400" b="1" i="1" dirty="0" smtClean="0">
                <a:solidFill>
                  <a:srgbClr val="008000"/>
                </a:solidFill>
              </a:rPr>
              <a:t>не реже чем один раз в  три года</a:t>
            </a:r>
            <a:r>
              <a:rPr lang="ru-RU" sz="1400" i="1" dirty="0" smtClean="0">
                <a:solidFill>
                  <a:schemeClr val="tx2"/>
                </a:solidFill>
              </a:rPr>
              <a:t>. </a:t>
            </a:r>
            <a:r>
              <a:rPr lang="ru-RU" sz="1400" dirty="0" smtClean="0">
                <a:solidFill>
                  <a:schemeClr val="tx2"/>
                </a:solidFill>
              </a:rPr>
              <a:t>(ч. 5  ст. 47);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/>
                </a:solidFill>
              </a:rPr>
              <a:t>обязаны систематически </a:t>
            </a:r>
            <a:r>
              <a:rPr lang="ru-RU" sz="1400" b="1" i="1" dirty="0" smtClean="0">
                <a:solidFill>
                  <a:srgbClr val="008000"/>
                </a:solidFill>
              </a:rPr>
              <a:t>повышать</a:t>
            </a:r>
            <a:r>
              <a:rPr lang="ru-RU" sz="1400" i="1" dirty="0" smtClean="0">
                <a:solidFill>
                  <a:schemeClr val="tx2"/>
                </a:solidFill>
              </a:rPr>
              <a:t> свой профессиональный уровень </a:t>
            </a:r>
            <a:r>
              <a:rPr lang="ru-RU" sz="1400" dirty="0" smtClean="0">
                <a:solidFill>
                  <a:schemeClr val="tx2"/>
                </a:solidFill>
              </a:rPr>
              <a:t>(п.7 ч.1 ст.48) 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8000"/>
                </a:solidFill>
              </a:rPr>
              <a:t>   </a:t>
            </a:r>
          </a:p>
          <a:p>
            <a:pPr algn="just">
              <a:buNone/>
            </a:pPr>
            <a:r>
              <a:rPr lang="ru-RU" sz="1400" i="1" dirty="0" smtClean="0"/>
              <a:t>Федеральным законом № 273-ФЗ </a:t>
            </a:r>
            <a:r>
              <a:rPr lang="ru-RU" sz="1400" dirty="0" smtClean="0"/>
              <a:t>(п.5 ч.3 ст.28) установлено, что создание условий и организация дополнительного профессионального образования работников относится к </a:t>
            </a:r>
            <a:r>
              <a:rPr lang="ru-RU" sz="1400" i="1" dirty="0" smtClean="0"/>
              <a:t>компетенции образовательной организации</a:t>
            </a:r>
            <a:r>
              <a:rPr lang="ru-RU" sz="1600" dirty="0" smtClean="0"/>
              <a:t>.</a:t>
            </a:r>
          </a:p>
          <a:p>
            <a:pPr algn="just">
              <a:buNone/>
            </a:pPr>
            <a:r>
              <a:rPr lang="ru-RU" sz="1600" dirty="0" smtClean="0"/>
              <a:t>         </a:t>
            </a:r>
            <a:r>
              <a:rPr lang="ru-RU" sz="1400" dirty="0" smtClean="0"/>
              <a:t>В соответствии со </a:t>
            </a:r>
            <a:r>
              <a:rPr lang="ru-RU" sz="1400" i="1" dirty="0" smtClean="0"/>
              <a:t>ст. 196 Трудового кодекса РФ </a:t>
            </a:r>
            <a:r>
              <a:rPr lang="ru-RU" sz="1400" dirty="0" smtClean="0"/>
              <a:t>необходимость подготовки работников (профессиональное образование и профессиональное обучение) и дополнительного профессионального образования для собственных нужд </a:t>
            </a:r>
            <a:r>
              <a:rPr lang="ru-RU" sz="1400" b="1" i="1" dirty="0" smtClean="0">
                <a:solidFill>
                  <a:srgbClr val="008000"/>
                </a:solidFill>
              </a:rPr>
              <a:t>определяет работодатель</a:t>
            </a:r>
            <a:r>
              <a:rPr lang="ru-RU" sz="1400" dirty="0" smtClean="0"/>
              <a:t>. Подготовка работников и дополнительное профессиональное образование работников осуществляются работодателем на условиях и в порядке, которые определяются коллективным договором, соглашениями, трудовым договором.</a:t>
            </a:r>
          </a:p>
          <a:p>
            <a:pPr algn="just">
              <a:buNone/>
            </a:pPr>
            <a:r>
              <a:rPr lang="ru-RU" sz="1400" dirty="0" smtClean="0"/>
              <a:t>        </a:t>
            </a:r>
          </a:p>
          <a:p>
            <a:pPr algn="just">
              <a:buFont typeface="Wingdings" pitchFamily="2" charset="2"/>
              <a:buChar char="v"/>
            </a:pPr>
            <a:r>
              <a:rPr lang="ru-RU" sz="1400" dirty="0" smtClean="0"/>
              <a:t>      Законодательством Российской Федерации </a:t>
            </a:r>
            <a:r>
              <a:rPr lang="ru-RU" sz="1400" b="1" i="1" dirty="0" smtClean="0">
                <a:solidFill>
                  <a:srgbClr val="008000"/>
                </a:solidFill>
              </a:rPr>
              <a:t>не установлено ограничение на то, в какой образовательной организации</a:t>
            </a:r>
            <a:r>
              <a:rPr lang="ru-RU" sz="1400" i="1" dirty="0" smtClean="0">
                <a:solidFill>
                  <a:srgbClr val="008000"/>
                </a:solidFill>
              </a:rPr>
              <a:t> </a:t>
            </a:r>
            <a:r>
              <a:rPr lang="ru-RU" sz="1400" i="1" dirty="0" smtClean="0"/>
              <a:t>может получить дополнительное профессиональное образование педагогический работник</a:t>
            </a:r>
            <a:r>
              <a:rPr lang="ru-RU" sz="1600" i="1" dirty="0" smtClean="0"/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9900"/>
                </a:solidFill>
              </a:rPr>
              <a:t/>
            </a:r>
            <a:br>
              <a:rPr lang="ru-RU" sz="1600" b="1" dirty="0" smtClean="0">
                <a:solidFill>
                  <a:srgbClr val="009900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/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i="1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/>
            </a:r>
            <a:br>
              <a:rPr lang="ru-RU" sz="1600" dirty="0" smtClean="0">
                <a:solidFill>
                  <a:schemeClr val="tx2"/>
                </a:solidFill>
              </a:rPr>
            </a:b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63544-E17D-48D1-BEED-8E87A7CEAD9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1600" i="1" dirty="0" smtClean="0"/>
              <a:t> </a:t>
            </a:r>
            <a:r>
              <a:rPr lang="ru-RU" sz="1400" b="1" i="1" dirty="0" smtClean="0">
                <a:solidFill>
                  <a:srgbClr val="009900"/>
                </a:solidFill>
              </a:rPr>
              <a:t>Смогут ли  педагогические работники образовательных организаций высшего образования, а также педагогические работники профессиональных образовательных организаций проходить повышение квалификации  за 16 часов?</a:t>
            </a:r>
            <a:endParaRPr lang="ru-RU" sz="1400" i="1" dirty="0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       В ч. 6 ст. 76  Федерального закона № 273-ФЗ установлено, что </a:t>
            </a:r>
            <a:r>
              <a:rPr lang="ru-RU" sz="1400" i="1" dirty="0" smtClean="0">
                <a:solidFill>
                  <a:srgbClr val="009900"/>
                </a:solidFill>
              </a:rPr>
              <a:t>содержание </a:t>
            </a:r>
            <a:r>
              <a:rPr lang="ru-RU" sz="1400" i="1" dirty="0" smtClean="0"/>
              <a:t>дополнительной профессиональной программы определяется образовательной программой</a:t>
            </a:r>
            <a:r>
              <a:rPr lang="ru-RU" sz="1400" dirty="0" smtClean="0"/>
              <a:t>, разработанной и утвержденной организацией, осуществляющей образовательную деятельность, если иное не установлено указанным Федеральным законом и другими федеральными законами, с учетом </a:t>
            </a:r>
            <a:r>
              <a:rPr lang="ru-RU" sz="1400" b="1" i="1" dirty="0" smtClean="0">
                <a:solidFill>
                  <a:srgbClr val="009900"/>
                </a:solidFill>
              </a:rPr>
              <a:t>потребностей лица, организации</a:t>
            </a:r>
            <a:r>
              <a:rPr lang="ru-RU" sz="1400" dirty="0" smtClean="0"/>
              <a:t>, по инициативе которых осуществляется дополнительное профессиональное образование.</a:t>
            </a:r>
          </a:p>
          <a:p>
            <a:pPr>
              <a:buFontTx/>
              <a:buNone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            </a:t>
            </a:r>
            <a:r>
              <a:rPr lang="ru-RU" sz="1400" i="1" dirty="0" smtClean="0"/>
              <a:t>Срок освоения программ повышения квалификации 16 часов считается </a:t>
            </a:r>
            <a:r>
              <a:rPr lang="ru-RU" sz="1400" b="1" i="1" dirty="0" smtClean="0">
                <a:solidFill>
                  <a:srgbClr val="009900"/>
                </a:solidFill>
              </a:rPr>
              <a:t>достаточным</a:t>
            </a:r>
            <a:r>
              <a:rPr lang="ru-RU" sz="1400" i="1" dirty="0" smtClean="0"/>
              <a:t> при условии, что данный срок установлен с учетом потребностей</a:t>
            </a:r>
            <a:r>
              <a:rPr lang="ru-RU" sz="1400" dirty="0" smtClean="0"/>
              <a:t> лица, организации, по инициативе которых осуществляется обучение по дополнительным профессиональным программам повышения квалификации, а также позволяет </a:t>
            </a:r>
            <a:r>
              <a:rPr lang="ru-RU" sz="1400" b="1" i="1" dirty="0" smtClean="0">
                <a:solidFill>
                  <a:srgbClr val="009900"/>
                </a:solidFill>
              </a:rPr>
              <a:t>усовершенствовать и (или) получить новую компетенцию</a:t>
            </a:r>
            <a:r>
              <a:rPr lang="ru-RU" sz="1400" dirty="0" smtClean="0"/>
              <a:t>, необходимую для профессиональной деятельности, и (или) повысить профессиональный уровень в рамках имеющейся квалификации.</a:t>
            </a:r>
          </a:p>
          <a:p>
            <a:pPr algn="just">
              <a:buFontTx/>
              <a:buNone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              Кроме того,  ч. 12 Порядка организации и осуществления образовательной деятельности по дополнительным профессиональным программам, утвержденного приказом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01.07. 2013  № 499, установлено, что </a:t>
            </a:r>
            <a:r>
              <a:rPr lang="ru-RU" sz="1400" i="1" dirty="0" smtClean="0"/>
              <a:t>формы обучения и </a:t>
            </a:r>
            <a:r>
              <a:rPr lang="ru-RU" sz="1400" b="1" i="1" dirty="0" smtClean="0">
                <a:solidFill>
                  <a:srgbClr val="009900"/>
                </a:solidFill>
              </a:rPr>
              <a:t>сроки освоения </a:t>
            </a:r>
            <a:r>
              <a:rPr lang="ru-RU" sz="1400" i="1" dirty="0" smtClean="0"/>
              <a:t>дополнительной профессиональной программы определяются </a:t>
            </a:r>
            <a:r>
              <a:rPr lang="ru-RU" sz="1400" b="1" i="1" dirty="0" smtClean="0">
                <a:solidFill>
                  <a:srgbClr val="009900"/>
                </a:solidFill>
              </a:rPr>
              <a:t>образовательной программой</a:t>
            </a:r>
            <a:r>
              <a:rPr lang="ru-RU" sz="1400" i="1" dirty="0" smtClean="0"/>
              <a:t> и (или) договором об образовании.</a:t>
            </a:r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FCBD7-0E1B-4853-8053-29FB375221E9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009900"/>
                </a:solidFill>
              </a:rPr>
              <a:t>Федеральный закон от 29 декабря 2012 г. №273-ФЗ</a:t>
            </a:r>
            <a:br>
              <a:rPr lang="ru-RU" sz="2000" b="1" smtClean="0">
                <a:solidFill>
                  <a:srgbClr val="009900"/>
                </a:solidFill>
              </a:rPr>
            </a:br>
            <a:r>
              <a:rPr lang="ru-RU" sz="2000" b="1" smtClean="0">
                <a:solidFill>
                  <a:srgbClr val="009900"/>
                </a:solidFill>
              </a:rPr>
              <a:t> «Об образовании в Российской Федерации»</a:t>
            </a:r>
            <a:br>
              <a:rPr lang="ru-RU" sz="2000" b="1" smtClean="0">
                <a:solidFill>
                  <a:srgbClr val="009900"/>
                </a:solidFill>
              </a:rPr>
            </a:br>
            <a:endParaRPr lang="ru-RU" sz="2000" b="1" smtClean="0">
              <a:solidFill>
                <a:srgbClr val="009900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1600" dirty="0" smtClean="0"/>
              <a:t>            </a:t>
            </a:r>
            <a:r>
              <a:rPr lang="ru-RU" sz="1600" b="1" i="1" dirty="0" smtClean="0">
                <a:solidFill>
                  <a:srgbClr val="009900"/>
                </a:solidFill>
              </a:rPr>
              <a:t>Обучение</a:t>
            </a:r>
            <a:r>
              <a:rPr lang="ru-RU" sz="1600" dirty="0" smtClean="0"/>
              <a:t> - целенаправленный процесс организации деятельности обучающихся по </a:t>
            </a:r>
            <a:r>
              <a:rPr lang="ru-RU" sz="1600" i="1" dirty="0" smtClean="0"/>
              <a:t>овладению </a:t>
            </a:r>
            <a:r>
              <a:rPr lang="ru-RU" sz="1600" i="1" dirty="0" smtClean="0">
                <a:solidFill>
                  <a:srgbClr val="008000"/>
                </a:solidFill>
              </a:rPr>
              <a:t>знаниями, умениями, навыками и компетенцией</a:t>
            </a:r>
            <a:r>
              <a:rPr lang="ru-RU" sz="1600" dirty="0" smtClean="0"/>
              <a:t>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 </a:t>
            </a:r>
            <a:r>
              <a:rPr lang="ru-RU" sz="1400" dirty="0" smtClean="0"/>
              <a:t>(ч.3 ст.2)</a:t>
            </a:r>
          </a:p>
          <a:p>
            <a:pPr>
              <a:buFontTx/>
              <a:buNone/>
            </a:pPr>
            <a:endParaRPr lang="ru-RU" sz="1600" dirty="0" smtClean="0"/>
          </a:p>
          <a:p>
            <a:pPr>
              <a:buFontTx/>
              <a:buNone/>
            </a:pPr>
            <a:r>
              <a:rPr lang="ru-RU" sz="1600" b="1" dirty="0" smtClean="0"/>
              <a:t>             </a:t>
            </a:r>
            <a:r>
              <a:rPr lang="ru-RU" sz="1600" b="1" i="1" dirty="0" smtClean="0">
                <a:solidFill>
                  <a:srgbClr val="009900"/>
                </a:solidFill>
              </a:rPr>
              <a:t>Качество образования </a:t>
            </a:r>
            <a:r>
              <a:rPr lang="ru-RU" sz="1600" dirty="0" smtClean="0"/>
              <a:t>- комплексная характеристика образовательной деятельности и подготовки обучающегося, выражающая </a:t>
            </a:r>
            <a:r>
              <a:rPr lang="ru-RU" sz="1600" i="1" dirty="0" smtClean="0">
                <a:solidFill>
                  <a:srgbClr val="008000"/>
                </a:solidFill>
              </a:rPr>
              <a:t>степень их соответствия</a:t>
            </a:r>
            <a:r>
              <a:rPr lang="ru-RU" sz="1600" dirty="0" smtClean="0"/>
              <a:t> федеральным государственным образовательным стандартам, образовательным стандартам, федеральным государственным требованиям и (или) </a:t>
            </a:r>
            <a:r>
              <a:rPr lang="ru-RU" sz="1600" i="1" dirty="0" smtClean="0">
                <a:solidFill>
                  <a:srgbClr val="008000"/>
                </a:solidFill>
              </a:rPr>
              <a:t>потребностям</a:t>
            </a:r>
            <a:r>
              <a:rPr lang="ru-RU" sz="1600" dirty="0" smtClean="0"/>
              <a:t>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</a:t>
            </a:r>
            <a:r>
              <a:rPr lang="ru-RU" sz="1400" dirty="0" smtClean="0"/>
              <a:t>(ч.29 ст.2)</a:t>
            </a:r>
          </a:p>
          <a:p>
            <a:endParaRPr lang="ru-RU" sz="1600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C5BE1-2E21-4516-92B0-CA443937D0A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Оценка* работодателя эффективности обучения по охране труда  как одного из направлений профилактики производственного травматизма и профессиональных заболеваний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092825"/>
            <a:ext cx="7704138" cy="3603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smtClean="0"/>
          </a:p>
          <a:p>
            <a:pPr>
              <a:lnSpc>
                <a:spcPct val="80000"/>
              </a:lnSpc>
            </a:pPr>
            <a:endParaRPr lang="ru-RU" sz="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smtClean="0"/>
              <a:t>* Эффективность  мер оценивается методом ранжирования от 1(наиболее эффективные), до 9 (наименее эффективные)</a:t>
            </a:r>
          </a:p>
          <a:p>
            <a:pPr>
              <a:lnSpc>
                <a:spcPct val="80000"/>
              </a:lnSpc>
            </a:pPr>
            <a:endParaRPr lang="ru-RU" sz="1000" smtClean="0"/>
          </a:p>
          <a:p>
            <a:pPr>
              <a:lnSpc>
                <a:spcPct val="80000"/>
              </a:lnSpc>
              <a:buFontTx/>
              <a:buNone/>
            </a:pPr>
            <a:endParaRPr lang="ru-RU" sz="1000" smtClean="0"/>
          </a:p>
          <a:p>
            <a:pPr>
              <a:lnSpc>
                <a:spcPct val="80000"/>
              </a:lnSpc>
            </a:pPr>
            <a:endParaRPr lang="ru-RU" sz="800" smtClean="0"/>
          </a:p>
          <a:p>
            <a:pPr>
              <a:lnSpc>
                <a:spcPct val="80000"/>
              </a:lnSpc>
            </a:pPr>
            <a:endParaRPr lang="ru-RU" sz="800" smtClean="0"/>
          </a:p>
          <a:p>
            <a:pPr>
              <a:lnSpc>
                <a:spcPct val="80000"/>
              </a:lnSpc>
            </a:pPr>
            <a:endParaRPr lang="ru-RU" sz="800" smtClean="0"/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  <p:graphicFrame>
        <p:nvGraphicFramePr>
          <p:cNvPr id="14438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79388" y="1484313"/>
          <a:ext cx="8964612" cy="4537075"/>
        </p:xfrm>
        <a:graphic>
          <a:graphicData uri="http://schemas.openxmlformats.org/presentationml/2006/ole">
            <p:oleObj spid="_x0000_s144386" name="Диаграмма" r:id="rId3" imgW="8848662" imgH="2771678" progId="Excel.Sheet.8">
              <p:embed/>
            </p:oleObj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8459788" y="6308725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963D94-206D-4D2E-AC7C-E81CC6FE847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9900"/>
                </a:solidFill>
              </a:rPr>
              <a:t>СПАСИБО ЗА ВНИМАНИЕ</a:t>
            </a:r>
            <a:r>
              <a:rPr lang="en-US" smtClean="0">
                <a:solidFill>
                  <a:srgbClr val="009900"/>
                </a:solidFill>
              </a:rPr>
              <a:t>!</a:t>
            </a:r>
            <a:endParaRPr lang="ru-RU" smtClean="0">
              <a:solidFill>
                <a:srgbClr val="009900"/>
              </a:solidFill>
            </a:endParaRPr>
          </a:p>
        </p:txBody>
      </p:sp>
      <p:sp>
        <p:nvSpPr>
          <p:cNvPr id="145411" name="Rectangle 5"/>
          <p:cNvSpPr>
            <a:spLocks noChangeArrowheads="1"/>
          </p:cNvSpPr>
          <p:nvPr/>
        </p:nvSpPr>
        <p:spPr bwMode="auto">
          <a:xfrm>
            <a:off x="179388" y="115888"/>
            <a:ext cx="20875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rgbClr val="009900"/>
                </a:solidFill>
              </a:rPr>
              <a:t> ФГБУ «ВНИИ ОХРАНЫ И ЭКОНОМИКИ ТРУДА» МИНТРУДА РОССИИ</a:t>
            </a:r>
          </a:p>
        </p:txBody>
      </p:sp>
      <p:sp>
        <p:nvSpPr>
          <p:cNvPr id="145412" name="Line 6"/>
          <p:cNvSpPr>
            <a:spLocks noChangeShapeType="1"/>
          </p:cNvSpPr>
          <p:nvPr/>
        </p:nvSpPr>
        <p:spPr bwMode="auto">
          <a:xfrm>
            <a:off x="2268538" y="692150"/>
            <a:ext cx="6048375" cy="0"/>
          </a:xfrm>
          <a:prstGeom prst="line">
            <a:avLst/>
          </a:prstGeom>
          <a:noFill/>
          <a:ln w="57150">
            <a:solidFill>
              <a:srgbClr val="F0EA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5413" name="Text Box 7"/>
          <p:cNvSpPr txBox="1">
            <a:spLocks noChangeArrowheads="1"/>
          </p:cNvSpPr>
          <p:nvPr/>
        </p:nvSpPr>
        <p:spPr bwMode="auto">
          <a:xfrm>
            <a:off x="5292725" y="5229225"/>
            <a:ext cx="2951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hlinkClick r:id="rId2"/>
              </a:rPr>
              <a:t>www.vcot</a:t>
            </a:r>
            <a:r>
              <a:rPr lang="en-US">
                <a:solidFill>
                  <a:srgbClr val="009900"/>
                </a:solidFill>
              </a:rPr>
              <a:t>.info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hlinkClick r:id="rId3"/>
              </a:rPr>
              <a:t>ryabova@vcot.info</a:t>
            </a:r>
            <a:endParaRPr lang="en-US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endParaRPr lang="ru-RU">
              <a:solidFill>
                <a:srgbClr val="009900"/>
              </a:solidFill>
            </a:endParaRPr>
          </a:p>
        </p:txBody>
      </p:sp>
      <p:sp>
        <p:nvSpPr>
          <p:cNvPr id="145414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4608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9900"/>
                </a:solidFill>
              </a:rPr>
              <a:t>105043, Москва, ул. 4-я Парковая, д. 29 Тел:(</a:t>
            </a:r>
            <a:r>
              <a:rPr lang="ru-RU">
                <a:solidFill>
                  <a:srgbClr val="009900"/>
                </a:solidFill>
                <a:sym typeface="Wingdings" pitchFamily="2" charset="2"/>
              </a:rPr>
              <a:t>499) 164-97-74,  166-66-00</a:t>
            </a:r>
            <a:endParaRPr lang="ru-RU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r>
              <a:rPr lang="ru-RU" sz="2000" b="1" smtClean="0">
                <a:solidFill>
                  <a:srgbClr val="009900"/>
                </a:solidFill>
              </a:rPr>
              <a:t>Нормативные правовые документы  к вопросу</a:t>
            </a:r>
            <a:br>
              <a:rPr lang="ru-RU" sz="2000" b="1" smtClean="0">
                <a:solidFill>
                  <a:srgbClr val="009900"/>
                </a:solidFill>
              </a:rPr>
            </a:br>
            <a:r>
              <a:rPr lang="ru-RU" sz="2000" b="1" smtClean="0">
                <a:solidFill>
                  <a:srgbClr val="009900"/>
                </a:solidFill>
              </a:rPr>
              <a:t> организации обучения по охране труда</a:t>
            </a: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600" smtClean="0"/>
              <a:t>Трудовой кодекс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smtClean="0"/>
              <a:t>«Порядок обучения по охране труда и проверки знаний </a:t>
            </a:r>
          </a:p>
          <a:p>
            <a:pPr algn="just">
              <a:buFontTx/>
              <a:buNone/>
            </a:pPr>
            <a:r>
              <a:rPr lang="ru-RU" sz="1600" b="1" smtClean="0"/>
              <a:t>требований охраны труда работников организаций»</a:t>
            </a:r>
            <a:r>
              <a:rPr lang="ru-RU" sz="1600" b="1" smtClean="0">
                <a:solidFill>
                  <a:srgbClr val="008000"/>
                </a:solidFill>
              </a:rPr>
              <a:t>, </a:t>
            </a:r>
            <a:r>
              <a:rPr lang="ru-RU" sz="1600" smtClean="0"/>
              <a:t>утвержденный</a:t>
            </a:r>
          </a:p>
          <a:p>
            <a:pPr algn="just">
              <a:buFontTx/>
              <a:buNone/>
            </a:pPr>
            <a:r>
              <a:rPr lang="ru-RU" sz="1600" smtClean="0"/>
              <a:t>Постановлением Министерства труда и социального развития Российской</a:t>
            </a:r>
          </a:p>
          <a:p>
            <a:pPr algn="just">
              <a:buFontTx/>
              <a:buNone/>
            </a:pPr>
            <a:r>
              <a:rPr lang="ru-RU" sz="1600" smtClean="0"/>
              <a:t>Федерации № 1 и Министерства образования Российской Федерации</a:t>
            </a:r>
          </a:p>
          <a:p>
            <a:pPr algn="just">
              <a:buFontTx/>
              <a:buNone/>
            </a:pPr>
            <a:r>
              <a:rPr lang="ru-RU" sz="1600" smtClean="0"/>
              <a:t> № 29 от 13.01.2003 года;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smtClean="0"/>
              <a:t>Письмо Министерства труда и социального развития Российской</a:t>
            </a:r>
          </a:p>
          <a:p>
            <a:pPr algn="just">
              <a:buFontTx/>
              <a:buNone/>
            </a:pPr>
            <a:r>
              <a:rPr lang="ru-RU" sz="1400" smtClean="0"/>
              <a:t>Федерации  от 27.05.2004 г.  № 477-7.</a:t>
            </a:r>
          </a:p>
          <a:p>
            <a:pPr>
              <a:buFontTx/>
              <a:buNone/>
            </a:pPr>
            <a:r>
              <a:rPr lang="ru-RU" sz="1400" smtClean="0"/>
              <a:t>         Министерство труда и социального развития Российской Федерации в целях реализации требований Трудового кодекса Российской Федерации, Федерального закона от 24 июля 1998 г. № 125-ФЗ «Об обязательном социальном страховании от несчастных случаев на производстве и профессиональных заболеваний» и Порядка обучения по охране труда и проверки знаний требований охраны труда работников организаций, утвержденного постановлением Минтруда России и Минобразования России от 13 января 2003 года № 1/29 утвердило  </a:t>
            </a:r>
            <a:r>
              <a:rPr lang="ru-RU" sz="1400" i="1" smtClean="0"/>
              <a:t>Примерные учебные планы</a:t>
            </a:r>
            <a:r>
              <a:rPr lang="ru-RU" sz="1400" smtClean="0"/>
              <a:t> обучения по охране труда и проверки знаний требований охраны труда работников организаций и </a:t>
            </a:r>
            <a:r>
              <a:rPr lang="ru-RU" sz="1400" i="1" smtClean="0"/>
              <a:t>Примерную программу </a:t>
            </a:r>
            <a:r>
              <a:rPr lang="ru-RU" sz="1400" smtClean="0"/>
              <a:t>обучения по охране труда работников организаций;</a:t>
            </a:r>
          </a:p>
          <a:p>
            <a:pPr>
              <a:buFont typeface="Courier New" pitchFamily="49" charset="0"/>
              <a:buChar char="o"/>
            </a:pPr>
            <a:r>
              <a:rPr lang="ru-RU" sz="1400" smtClean="0"/>
              <a:t>ГОСТ 12.0.004-90 «Организация обучения безопасности труда».  Утвержден и введен в действие Постановлением Госстандарта СССР от 5 ноября 1990 г. №2797. Дата введения</a:t>
            </a:r>
          </a:p>
          <a:p>
            <a:pPr>
              <a:buFontTx/>
              <a:buNone/>
            </a:pPr>
            <a:r>
              <a:rPr lang="ru-RU" sz="1400" smtClean="0"/>
              <a:t>      1 июля 1991 года;  </a:t>
            </a:r>
          </a:p>
          <a:p>
            <a:endParaRPr lang="ru-RU" sz="1600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6F05-8E36-46BB-8170-EE12471F53C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1600" b="1" smtClean="0">
                <a:solidFill>
                  <a:srgbClr val="009900"/>
                </a:solidFill>
              </a:rPr>
              <a:t>Нормативные правовые документы  к вопросу</a:t>
            </a:r>
            <a:br>
              <a:rPr lang="ru-RU" sz="1600" b="1" smtClean="0">
                <a:solidFill>
                  <a:srgbClr val="009900"/>
                </a:solidFill>
              </a:rPr>
            </a:br>
            <a:r>
              <a:rPr lang="ru-RU" sz="1600" b="1" smtClean="0">
                <a:solidFill>
                  <a:srgbClr val="009900"/>
                </a:solidFill>
              </a:rPr>
              <a:t> организации обучения по охране труда</a:t>
            </a:r>
            <a:endParaRPr lang="ru-RU" sz="16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Федеральный закон от 29.12.2012 г. «Об образовании в Российской Федерации» N 273-ФЗ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  «Образовательные программы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самостоятельно разрабатываются и утверждаются организацией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осуществляющей образовательную деятельность, если настоящим Федеральным законом не установлено иное» (ч.5 ст.12) ;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01.07.2013 г. N 499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 "Об утверждении Порядка организации и осуществления образовательной деятельности по дополнительным профессиональным программам"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 «Содержание дополнительного профессионального образования определяется 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образовательной программой, разработанной и утвержденной организацией,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если иное не установлено» (ч.5);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Приказ  Минздравсоцразвития России от 17.05.2012 года №559н </a:t>
            </a:r>
            <a:r>
              <a:rPr lang="ru-RU" sz="1600" smtClean="0"/>
              <a:t>«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руководителей и специалистов, осуществляющих работы в области охраны труда»;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C2B7B-0CE5-4ED7-9842-F74232B5112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9900"/>
                </a:solidFill>
              </a:rPr>
              <a:t>Нормативные правовые документы  к вопросу</a:t>
            </a:r>
            <a:br>
              <a:rPr lang="ru-RU" sz="1600" b="1" smtClean="0">
                <a:solidFill>
                  <a:srgbClr val="009900"/>
                </a:solidFill>
              </a:rPr>
            </a:br>
            <a:r>
              <a:rPr lang="ru-RU" sz="1600" b="1" smtClean="0">
                <a:solidFill>
                  <a:srgbClr val="009900"/>
                </a:solidFill>
              </a:rPr>
              <a:t> организации обучения по охране труда</a:t>
            </a:r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Приказ Минтруда России № 96 от 12 февраля 2014 г.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 внесении  изменений и признании утратившими силу некоторых постановлений и приказов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     Приказ Министерства труда и социального развития Российской Федерации от 21 августа  2000 г. № 208 «Об утверждении типовых программ для проведения обучения по охране труда отдельных категорий застрахованных» - признать утратившим сил (ч.5 приложения №2);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Приказ Минтруда России № 524н от 4 августа  2014 г.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«Об утверждении профессионального стандарта «Специалист  в области охраны труда»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A87B3-294E-4EF2-B61C-2B3DCD5AA02B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smtClean="0">
                <a:solidFill>
                  <a:srgbClr val="009900"/>
                </a:solidFill>
              </a:rPr>
              <a:t>Письмо Минтруда России от 17.10.2013 г. №15-3-2874</a:t>
            </a:r>
            <a:br>
              <a:rPr lang="ru-RU" sz="1800" b="1" smtClean="0">
                <a:solidFill>
                  <a:srgbClr val="009900"/>
                </a:solidFill>
              </a:rPr>
            </a:br>
            <a:r>
              <a:rPr lang="ru-RU" sz="1800" smtClean="0"/>
              <a:t> </a:t>
            </a:r>
            <a:r>
              <a:rPr lang="ru-RU" sz="1800" b="1" smtClean="0">
                <a:solidFill>
                  <a:srgbClr val="009900"/>
                </a:solidFill>
              </a:rPr>
              <a:t>по вопросу обучения по охране труда и проверки знаний требований охраны труда работников организаций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49262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dirty="0" smtClean="0"/>
              <a:t>       </a:t>
            </a:r>
            <a:r>
              <a:rPr lang="ru-RU" sz="1600" dirty="0" smtClean="0">
                <a:cs typeface="Calibri" pitchFamily="34" charset="0"/>
              </a:rPr>
              <a:t>Обучение по охране труда работодателей и работников организаций </a:t>
            </a:r>
            <a:r>
              <a:rPr lang="ru-RU" sz="1600" dirty="0" smtClean="0">
                <a:ea typeface="+mj-ea"/>
                <a:cs typeface="+mj-cs"/>
              </a:rPr>
              <a:t>является видом</a:t>
            </a:r>
            <a:r>
              <a:rPr lang="ru-RU" sz="1600" b="1" i="1" dirty="0" smtClean="0">
                <a:solidFill>
                  <a:srgbClr val="009900"/>
                </a:solidFill>
                <a:ea typeface="+mj-ea"/>
                <a:cs typeface="+mj-cs"/>
              </a:rPr>
              <a:t> образовательной деятельности</a:t>
            </a:r>
            <a:r>
              <a:rPr lang="ru-RU" sz="1600" dirty="0" smtClean="0">
                <a:cs typeface="Calibri" pitchFamily="34" charset="0"/>
              </a:rPr>
              <a:t>, требования к ведению которой содержатся в </a:t>
            </a:r>
            <a:r>
              <a:rPr lang="ru-RU" sz="1600" i="1" dirty="0" smtClean="0">
                <a:cs typeface="Calibri" pitchFamily="34" charset="0"/>
              </a:rPr>
              <a:t>законодательстве  Российской Федерации об образовании</a:t>
            </a:r>
            <a:r>
              <a:rPr lang="ru-RU" sz="1600" dirty="0" smtClean="0">
                <a:cs typeface="Calibri" pitchFamily="34" charset="0"/>
              </a:rPr>
              <a:t>.</a:t>
            </a:r>
            <a:endParaRPr lang="ru-RU" sz="1600" dirty="0" smtClean="0"/>
          </a:p>
          <a:p>
            <a:pPr algn="just">
              <a:lnSpc>
                <a:spcPct val="80000"/>
              </a:lnSpc>
              <a:buFontTx/>
              <a:buNone/>
              <a:defRPr/>
            </a:pPr>
            <a:endParaRPr lang="ru-RU" sz="1600" dirty="0" smtClean="0"/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cs typeface="Calibri" pitchFamily="34" charset="0"/>
              </a:rPr>
              <a:t>         В связи с чем, требования, содержащиеся в постановлении Минтруда России и Минобразования России от 13 января 2003 г. № 1/29 «Об утверждении Порядка обучения по охране труда и проверки знаний требований охраны труда работников организаций», должны выполняться в рамках, </a:t>
            </a:r>
            <a:r>
              <a:rPr lang="ru-RU" sz="1600" i="1" dirty="0" smtClean="0">
                <a:cs typeface="Calibri" pitchFamily="34" charset="0"/>
              </a:rPr>
              <a:t>не противоречащих законодательству </a:t>
            </a:r>
            <a:r>
              <a:rPr lang="ru-RU" sz="1600" dirty="0" smtClean="0">
                <a:cs typeface="Calibri" pitchFamily="34" charset="0"/>
              </a:rPr>
              <a:t>Российской Федерации об образовании</a:t>
            </a:r>
            <a:r>
              <a:rPr lang="ru-RU" sz="1800" dirty="0" smtClean="0"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1400" i="1" dirty="0" smtClean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243888" y="6216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fld id="{D556D460-FD5B-48E9-B05B-A8F6FD0BBC2B}" type="slidenum">
              <a:rPr lang="ru-RU" sz="1400"/>
              <a:pPr>
                <a:defRPr/>
              </a:pPr>
              <a:t>6</a:t>
            </a:fld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9900"/>
                </a:solidFill>
              </a:rPr>
              <a:t>Приказ Министерства образования и науки РФ от 01.07.2013 г. N 499 </a:t>
            </a:r>
            <a:br>
              <a:rPr lang="ru-RU" sz="1600" b="1" smtClean="0">
                <a:solidFill>
                  <a:srgbClr val="009900"/>
                </a:solidFill>
              </a:rPr>
            </a:br>
            <a:r>
              <a:rPr lang="ru-RU" sz="1600" b="1" smtClean="0">
                <a:solidFill>
                  <a:srgbClr val="009900"/>
                </a:solidFill>
              </a:rPr>
              <a:t>"Об утверждении Порядка организации и осуществления образовательной деятельности по дополнительным профессиональным программам"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1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just">
              <a:buFontTx/>
              <a:buNone/>
            </a:pPr>
            <a:r>
              <a:rPr lang="ru-RU" sz="1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дополнительного профессионального образования определяется образовательной программой, разработанной и утвержденной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организацией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если иное не установлено Федеральным законом от 29 декабря 2012 г. N 273-ФЗ "Об образовании в Российской Федерации»  и другими федеральными законами, с учетом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потребностей лица, организации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инициативе которых осуществляется дополнительное профессиональное образование (ч.5)</a:t>
            </a:r>
          </a:p>
          <a:p>
            <a:pPr algn="just">
              <a:buFontTx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Дополнительное  профессиональное  образование  осуществляется   посредством  реализации  дополнительных  профессиональных  программ (</a:t>
            </a:r>
            <a:r>
              <a:rPr lang="ru-RU" sz="1400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повышения квалификации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программ профессиональной переподготовки).</a:t>
            </a:r>
          </a:p>
          <a:p>
            <a:pPr>
              <a:buFontTx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программы повышения квалификации направлена на совершенствование и (или) получение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новой компетенции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необходимой для профессиональной деятельности, и (или) повышение профессионального уровня в рамках имеющейся квалификации.</a:t>
            </a:r>
          </a:p>
          <a:p>
            <a:pPr algn="just">
              <a:buFontTx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повышения квалификации должно быть представлено описание перечня </a:t>
            </a:r>
            <a:r>
              <a:rPr lang="ru-RU" sz="1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профессиональных компетенций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рамках имеющейся квалификации, качественное изменение которых осуществляется в результате обучения (ч.6).</a:t>
            </a:r>
          </a:p>
          <a:p>
            <a:endParaRPr lang="ru-RU" sz="1600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7F6EE-5CA5-4DEB-A0C3-F9AA3CFF047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1800" b="1" smtClean="0">
                <a:solidFill>
                  <a:srgbClr val="009900"/>
                </a:solidFill>
              </a:rPr>
              <a:t>Содержание и структура </a:t>
            </a:r>
            <a:br>
              <a:rPr lang="ru-RU" sz="1800" b="1" smtClean="0">
                <a:solidFill>
                  <a:srgbClr val="009900"/>
                </a:solidFill>
              </a:rPr>
            </a:br>
            <a:r>
              <a:rPr lang="ru-RU" sz="1800" b="1" smtClean="0">
                <a:solidFill>
                  <a:srgbClr val="009900"/>
                </a:solidFill>
              </a:rPr>
              <a:t>дополнительной  профессиональной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847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b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Содержание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реализуемой дополнительной профессиональной программы должно учитывать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профессиональные стандарты, квалификационные требования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указанные в квалификационных справочниках по соответствующим должностям, профессиям и специальностям, или квалификационные требования к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профессиональным знаниям и навыкам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необходимым для исполнения должностных обязанностей, которые устанавливаются в соответствии с федеральными законами и иными нормативными правовыми актами Российской Федерации (ч.8).</a:t>
            </a:r>
          </a:p>
          <a:p>
            <a:pPr>
              <a:buFontTx/>
              <a:buNone/>
              <a:defRPr/>
            </a:pPr>
            <a:r>
              <a:rPr lang="ru-RU" sz="1600" b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             </a:t>
            </a:r>
            <a:r>
              <a:rPr lang="ru-RU" sz="1400" b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Структура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** ДПП ПК должна включать: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  Цель программы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2 Требования к результатам обучения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3  Содержание программы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4  Материально-технические условия реализации программ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5 Учебно-методическое обеспечение программы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6  Оценка качества освоения программы</a:t>
            </a:r>
          </a:p>
          <a:p>
            <a:pPr>
              <a:buFontTx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7 Составитель программы</a:t>
            </a:r>
          </a:p>
          <a:p>
            <a:pPr>
              <a:buFontTx/>
              <a:buNone/>
              <a:defRPr/>
            </a:pPr>
            <a:endParaRPr lang="ru-RU" sz="12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 </a:t>
            </a:r>
            <a:r>
              <a:rPr lang="ru-RU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 от 17.05.2012 года №559н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руководителей и специалистов, осуществляющих работы в области охраны труда»; приказ Минтруда России от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4 августа  2014 г. № 524н «Об утверждении профессионального  стандарта  «Специалист в области охраны труда»</a:t>
            </a:r>
          </a:p>
          <a:p>
            <a:pPr algn="just">
              <a:buFontTx/>
              <a:buNone/>
              <a:defRPr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России, ФГБОУ ДПО «ИР ДПО» .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Методические рекомендации по разработке программ дополнительного профессионального образования . Сайт  ФГБОУ «ИР ДПО» </a:t>
            </a:r>
            <a:r>
              <a:rPr lang="ru-RU" sz="1200" u="sng" dirty="0" err="1" smtClean="0">
                <a:hlinkClick r:id="rId2" tooltip="оформить заявку"/>
              </a:rPr>
              <a:t>www.irdpo.ru</a:t>
            </a:r>
            <a:r>
              <a:rPr lang="ru-RU" sz="1200" u="sng" dirty="0" smtClean="0"/>
              <a:t>, </a:t>
            </a:r>
            <a:r>
              <a:rPr lang="ru-RU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 «Документы»</a:t>
            </a:r>
            <a:endParaRPr lang="ru-RU" sz="1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48270-F427-4F9A-937F-8764957FD1D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9900"/>
                </a:solidFill>
              </a:rPr>
              <a:t>Наиболее важные компетенции  (знания, умения, навыки) </a:t>
            </a:r>
            <a:br>
              <a:rPr lang="ru-RU" sz="1600" b="1" smtClean="0">
                <a:solidFill>
                  <a:srgbClr val="009900"/>
                </a:solidFill>
              </a:rPr>
            </a:br>
            <a:r>
              <a:rPr lang="ru-RU" sz="1600" b="1" smtClean="0">
                <a:solidFill>
                  <a:srgbClr val="009900"/>
                </a:solidFill>
              </a:rPr>
              <a:t>специалистов по охране труда*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435975" cy="4537075"/>
          </a:xfrm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ru-RU" sz="16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Знание законов и иных нормативных правовых актов в сфере охраны труда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организовать и координировать работы по охране труда в организации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анализировать причины производственного травматизма, профессиональных заболеваний,     разрабатывать мероприятия по их предотвращению и принимать участие в их расследовании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осуществлять контроль за соблюдением в организации требований (нормативных правовых актов)  по охране труда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своевременно определить  потребность в обучении работников в области охраны труда, организовать обучение и проверку знаний требований охраны труда; обеспечить организацию и контроль за проведением  инструктажей работников по вопросам охраны труда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информировать и консультировать работников по вопросам  состоянии условий труда на  рабочих местах, существующих профессиональных рисках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оказывать методическую помощь руководителям структурных подразделений организации по вопросам охраны труда</a:t>
            </a:r>
          </a:p>
          <a:p>
            <a:pPr>
              <a:buFontTx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Способность разрабатывать локальные нормативные акты по охране труда, в том числе разделы коллективного договора</a:t>
            </a:r>
          </a:p>
          <a:p>
            <a:pPr>
              <a:buFontTx/>
              <a:buNone/>
              <a:defRPr/>
            </a:pPr>
            <a:r>
              <a:rPr lang="ru-RU" sz="1600" dirty="0" smtClean="0"/>
              <a:t> *</a:t>
            </a:r>
            <a:r>
              <a:rPr lang="ru-RU" sz="1200" b="1" i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Анкета  социологического опроса работодателей  с указанием степени важности компетенций  от</a:t>
            </a:r>
          </a:p>
          <a:p>
            <a:pPr>
              <a:buFontTx/>
              <a:buNone/>
              <a:defRPr/>
            </a:pPr>
            <a:r>
              <a:rPr lang="ru-RU" sz="1200" b="1" i="1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 1 (наиболее важная) до 16 (наименее важная)</a:t>
            </a:r>
          </a:p>
          <a:p>
            <a:pPr>
              <a:buFontTx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sz="1600" dirty="0" smtClean="0"/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3CADE-6183-4BCC-9177-5B04128A0A16}" type="slidenum">
              <a:rPr lang="ru-RU" sz="1400"/>
              <a:pPr algn="r"/>
              <a:t>9</a:t>
            </a:fld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2773</Words>
  <Application>Microsoft Office PowerPoint</Application>
  <PresentationFormat>Экран (4:3)</PresentationFormat>
  <Paragraphs>210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Диаграмма</vt:lpstr>
      <vt:lpstr>ФГБУ «ВНИИ ОХРАНЫ И ЭКОНОМИКИ ТРУДА» Министерства труда и социальной защиты Российской Федерации </vt:lpstr>
      <vt:lpstr>Федеральный закон от 29 декабря 2012 г. №273-ФЗ  «Об образовании в Российской Федерации» </vt:lpstr>
      <vt:lpstr>Нормативные правовые документы  к вопросу  организации обучения по охране труда</vt:lpstr>
      <vt:lpstr>Нормативные правовые документы  к вопросу  организации обучения по охране труда</vt:lpstr>
      <vt:lpstr>Нормативные правовые документы  к вопросу  организации обучения по охране труда</vt:lpstr>
      <vt:lpstr>Письмо Минтруда России от 17.10.2013 г. №15-3-2874  по вопросу обучения по охране труда и проверки знаний требований охраны труда работников организаций </vt:lpstr>
      <vt:lpstr>Приказ Министерства образования и науки РФ от 01.07.2013 г. N 499  "Об утверждении Порядка организации и осуществления образовательной деятельности по дополнительным профессиональным программам"</vt:lpstr>
      <vt:lpstr>Содержание и структура  дополнительной  профессиональной программы</vt:lpstr>
      <vt:lpstr>Наиболее важные компетенции  (знания, умения, навыки)  специалистов по охране труда*</vt:lpstr>
      <vt:lpstr>Наиболее важные компетенции  (знания, умения, навыки)  специалистов по охране труда</vt:lpstr>
      <vt:lpstr>О программе  повышения квалификации  в рамках обучения по охране труда</vt:lpstr>
      <vt:lpstr>О программе  повышения квалификации  в рамках обучения по охране труда</vt:lpstr>
      <vt:lpstr>«При реализации дополнительных профессиональных программ  возможно использование различных образовательных технологий, в том числе дистанционных образовательных технологий и электронного обучения»  (ч.14 приказа Минобрнауки России  №499)</vt:lpstr>
      <vt:lpstr>Приказ Министерства образования и науки РФ от 9 января 2014 г. № 2                  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 </vt:lpstr>
      <vt:lpstr>Законодательство о  правовом статусе педагогических работников</vt:lpstr>
      <vt:lpstr>Возможно ли заключение гражданско-правовых договоров между работодателем (руководителем обучающей организации)  и специалистом, привлеченным к проведению разовых лекций, консультаций, семинаров?</vt:lpstr>
      <vt:lpstr>Возможно ли заключение гражданско-правовых договоров между работодателем (руководителем обучающей организации)  и специалистом, привлеченным к проведению разовых лекций, консультаций, семинаров?</vt:lpstr>
      <vt:lpstr>Имеет ли право преподаватель организации дополнительного профессионального образования проходить повышение квалификации  в своей организации? </vt:lpstr>
      <vt:lpstr> Смогут ли  педагогические работники образовательных организаций высшего образования, а также педагогические работники профессиональных образовательных организаций проходить повышение квалификации  за 16 часов?</vt:lpstr>
      <vt:lpstr>Оценка* работодателя эффективности обучения по охране труда  как одного из направлений профилактики производственного травматизма и профессиональных заболеваний</vt:lpstr>
      <vt:lpstr>СПАСИБО ЗА ВНИМАНИЕ!</vt:lpstr>
    </vt:vector>
  </TitlesOfParts>
  <Company>ФГУ "ВНИИ ОиЭТ"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ВНИИ ОХРАНЫ И ЭКОНОМИКИ ТРУДА</dc:title>
  <dc:creator>Андрей</dc:creator>
  <cp:lastModifiedBy>ryabova</cp:lastModifiedBy>
  <cp:revision>1128</cp:revision>
  <dcterms:created xsi:type="dcterms:W3CDTF">2012-04-26T17:44:31Z</dcterms:created>
  <dcterms:modified xsi:type="dcterms:W3CDTF">2014-08-21T12:47:26Z</dcterms:modified>
</cp:coreProperties>
</file>