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49" r:id="rId2"/>
    <p:sldId id="702" r:id="rId3"/>
    <p:sldId id="759" r:id="rId4"/>
    <p:sldId id="703" r:id="rId5"/>
    <p:sldId id="771" r:id="rId6"/>
    <p:sldId id="706" r:id="rId7"/>
    <p:sldId id="758" r:id="rId8"/>
    <p:sldId id="760" r:id="rId9"/>
    <p:sldId id="757" r:id="rId10"/>
    <p:sldId id="756" r:id="rId11"/>
    <p:sldId id="783" r:id="rId12"/>
    <p:sldId id="705" r:id="rId13"/>
    <p:sldId id="722" r:id="rId14"/>
    <p:sldId id="791" r:id="rId15"/>
    <p:sldId id="678" r:id="rId16"/>
    <p:sldId id="797" r:id="rId17"/>
    <p:sldId id="798" r:id="rId18"/>
    <p:sldId id="795" r:id="rId19"/>
    <p:sldId id="799" r:id="rId20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3538D"/>
    <a:srgbClr val="8D57B5"/>
    <a:srgbClr val="3B116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87980" autoAdjust="0"/>
  </p:normalViewPr>
  <p:slideViewPr>
    <p:cSldViewPr>
      <p:cViewPr>
        <p:scale>
          <a:sx n="100" d="100"/>
          <a:sy n="100" d="100"/>
        </p:scale>
        <p:origin x="-2424" y="-13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Идентификация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 b="0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 b="0"/>
        </a:p>
      </dgm:t>
    </dgm:pt>
    <dgm:pt modelId="{98066E0A-3E04-490B-965E-59CACC508036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 b="0"/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 b="0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Оформление результатов специальной оценки условий труда</a:t>
          </a:r>
          <a:endParaRPr lang="ru-RU" sz="1800" b="0" dirty="0">
            <a:solidFill>
              <a:schemeClr val="tx2"/>
            </a:solidFill>
          </a:endParaRPr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 b="0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 b="0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Исследование (испытание) и измерение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 b="0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 b="0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24394" custLinFactNeighborX="-29589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50549" custScaleY="202445" custLinFactY="-38418" custLinFactNeighborX="2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50549" custScaleY="201080" custLinFactY="-11825" custLinFactNeighborX="-1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48530" custScaleY="292259" custLinFactNeighborX="0" custLinFactNeighborY="79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48530" custScaleY="101080" custLinFactY="276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195D921E-6D88-4888-81F3-04D72B0FA459}" type="presOf" srcId="{CE862F01-7EB8-4AAA-8603-E92A0D9C03B8}" destId="{802A0C7F-71EC-47E3-9A99-933D8901F8A8}" srcOrd="0" destOrd="0" presId="urn:microsoft.com/office/officeart/2005/8/layout/pyramid2"/>
    <dgm:cxn modelId="{75BD7C26-61C6-4D5F-9A19-089E65383312}" type="presOf" srcId="{98066E0A-3E04-490B-965E-59CACC508036}" destId="{EA9D8CF3-D606-4952-A5E9-D7AD1B23E778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941A4D63-F97D-47DF-AFEA-5F09F30AB883}" type="presOf" srcId="{BA140531-381F-4173-A6A8-AD84F58152A8}" destId="{D4611EDD-FF8A-48CB-9003-456653104C40}" srcOrd="0" destOrd="0" presId="urn:microsoft.com/office/officeart/2005/8/layout/pyramid2"/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885671AB-698E-4EB2-BBEF-7E85908909B2}" type="presOf" srcId="{E035549C-6B82-4A77-8560-07DB59FE4F34}" destId="{DC9796B9-F3E7-476E-8988-6A5C5A71FAB0}" srcOrd="0" destOrd="0" presId="urn:microsoft.com/office/officeart/2005/8/layout/pyramid2"/>
    <dgm:cxn modelId="{0D84BAAA-E977-4C74-AB1C-C472007CD9C1}" type="presOf" srcId="{EDD08316-9A63-4543-9658-E0A54946018D}" destId="{D9134A3B-600E-4F11-B206-6207ADC10CAB}" srcOrd="0" destOrd="0" presId="urn:microsoft.com/office/officeart/2005/8/layout/pyramid2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003A044D-B235-4573-ACE6-827C3184E2CD}" type="presParOf" srcId="{DC9796B9-F3E7-476E-8988-6A5C5A71FAB0}" destId="{6F17AC88-E1F1-473D-BAB2-69EA08905EA2}" srcOrd="0" destOrd="0" presId="urn:microsoft.com/office/officeart/2005/8/layout/pyramid2"/>
    <dgm:cxn modelId="{CEE60D2D-4DF3-4A75-9DF6-145B60FA3DB2}" type="presParOf" srcId="{DC9796B9-F3E7-476E-8988-6A5C5A71FAB0}" destId="{A9CCD1D6-BA87-4528-AF22-53ED1A25FE21}" srcOrd="1" destOrd="0" presId="urn:microsoft.com/office/officeart/2005/8/layout/pyramid2"/>
    <dgm:cxn modelId="{4D251997-CF11-4A7D-B0F2-8E9E277A115C}" type="presParOf" srcId="{A9CCD1D6-BA87-4528-AF22-53ED1A25FE21}" destId="{802A0C7F-71EC-47E3-9A99-933D8901F8A8}" srcOrd="0" destOrd="0" presId="urn:microsoft.com/office/officeart/2005/8/layout/pyramid2"/>
    <dgm:cxn modelId="{36B7C447-44D3-4598-9071-1A69A2729971}" type="presParOf" srcId="{A9CCD1D6-BA87-4528-AF22-53ED1A25FE21}" destId="{4B37E844-2AB1-407B-998C-C34388FE0356}" srcOrd="1" destOrd="0" presId="urn:microsoft.com/office/officeart/2005/8/layout/pyramid2"/>
    <dgm:cxn modelId="{31B2C02B-88D0-4D2B-B65D-4A00BAE7F9A5}" type="presParOf" srcId="{A9CCD1D6-BA87-4528-AF22-53ED1A25FE21}" destId="{D9134A3B-600E-4F11-B206-6207ADC10CAB}" srcOrd="2" destOrd="0" presId="urn:microsoft.com/office/officeart/2005/8/layout/pyramid2"/>
    <dgm:cxn modelId="{5D67C80B-DE25-4FF8-92E1-82E90E4E961D}" type="presParOf" srcId="{A9CCD1D6-BA87-4528-AF22-53ED1A25FE21}" destId="{11D50E63-A3B5-4F81-9AEA-94898B56B5D1}" srcOrd="3" destOrd="0" presId="urn:microsoft.com/office/officeart/2005/8/layout/pyramid2"/>
    <dgm:cxn modelId="{78F6ED42-794B-4416-9C19-77C3FDF9CB1B}" type="presParOf" srcId="{A9CCD1D6-BA87-4528-AF22-53ED1A25FE21}" destId="{EA9D8CF3-D606-4952-A5E9-D7AD1B23E778}" srcOrd="4" destOrd="0" presId="urn:microsoft.com/office/officeart/2005/8/layout/pyramid2"/>
    <dgm:cxn modelId="{396BD554-4AD6-4EAB-AB73-62AE79C81483}" type="presParOf" srcId="{A9CCD1D6-BA87-4528-AF22-53ED1A25FE21}" destId="{2E8F5D99-6562-40AD-9B94-E09716D005DC}" srcOrd="5" destOrd="0" presId="urn:microsoft.com/office/officeart/2005/8/layout/pyramid2"/>
    <dgm:cxn modelId="{12EA837F-F9AB-4E31-B1D0-120B16C9AB2F}" type="presParOf" srcId="{A9CCD1D6-BA87-4528-AF22-53ED1A25FE21}" destId="{D4611EDD-FF8A-48CB-9003-456653104C40}" srcOrd="6" destOrd="0" presId="urn:microsoft.com/office/officeart/2005/8/layout/pyramid2"/>
    <dgm:cxn modelId="{A224D098-1F22-4BD9-8E81-A9FF98F37A36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ПРЕДОСТАВЛЯЕМЫХ РАБОТНИКАМ ГАРАНТИЙ И КОМПЕНСАЦИЙ ПУТЕМ ЗАКРЕПЛЕНИЯ ИХ МИНИМАЛЬНЫХ ОБЪЕМОВ В ЗАКОНОДАТЕЛЬСТВЕ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МОНЕТИЗАЦИИ</a:t>
          </a:r>
          <a:r>
            <a:rPr lang="ru-RU" b="1" dirty="0" smtClean="0"/>
            <a:t> ПРЕДУСМОТРЕННЫХ ЗАКОНОДАТЕЛЬСТВОМ ГАРАНТИЙ И, КАК СЛЕДСТВИЕ, РОСТ РЕАЛЬНОЙ ЗАРАБОТНОЙ ПЛАТЫ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05393-CCC1-403E-B78A-C95503044B14}" type="presOf" srcId="{27B6476F-A067-49A1-A7A2-86FA3785F102}" destId="{F7B218E4-C502-44BA-B6A9-292EBE356550}" srcOrd="1" destOrd="0" presId="urn:microsoft.com/office/officeart/2005/8/layout/vProcess5"/>
    <dgm:cxn modelId="{10743222-8695-468B-8450-D7CCB6013C50}" type="presOf" srcId="{27B6476F-A067-49A1-A7A2-86FA3785F102}" destId="{85C83286-5422-4447-A375-F3175DCB2CC2}" srcOrd="0" destOrd="0" presId="urn:microsoft.com/office/officeart/2005/8/layout/vProcess5"/>
    <dgm:cxn modelId="{E2C55E51-326A-47A2-A753-9504E1660724}" type="presOf" srcId="{7D6E8154-6D94-4159-8260-3E410E61402A}" destId="{9CFB3F69-7FB1-4FB0-A67C-D967A8463062}" srcOrd="0" destOrd="0" presId="urn:microsoft.com/office/officeart/2005/8/layout/vProcess5"/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DBA802F3-87DE-4438-9B53-D5FA7F280CD1}" type="presOf" srcId="{DDBD80BA-BC8A-47B6-9BA7-6FDC283C1EED}" destId="{2FA53162-AFE9-42BF-AE50-708B1970C759}" srcOrd="0" destOrd="0" presId="urn:microsoft.com/office/officeart/2005/8/layout/vProcess5"/>
    <dgm:cxn modelId="{E5090B87-B2FE-49A0-B4CA-4F1C6214F402}" type="presOf" srcId="{E72E9BE9-04BD-46C6-ABEB-7749864934DE}" destId="{409EF6E7-3EF9-428B-80AF-91E029818399}" srcOrd="1" destOrd="0" presId="urn:microsoft.com/office/officeart/2005/8/layout/vProcess5"/>
    <dgm:cxn modelId="{874EE7F3-A9AC-4FC5-89C1-8774B96D09DF}" type="presOf" srcId="{DDBD80BA-BC8A-47B6-9BA7-6FDC283C1EED}" destId="{67F16A01-84FA-4CE6-8F2D-B55092BF6D71}" srcOrd="1" destOrd="0" presId="urn:microsoft.com/office/officeart/2005/8/layout/vProcess5"/>
    <dgm:cxn modelId="{CF9D181C-4E09-472B-B834-B61F4F803A61}" type="presOf" srcId="{E72E9BE9-04BD-46C6-ABEB-7749864934DE}" destId="{F5F8F201-7C3D-4F6F-822A-8CB3ED926D5D}" srcOrd="0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F65BA2D8-9FB7-456E-BC50-78E388D93C53}" type="presOf" srcId="{0FC3E33B-7DC2-4F53-B80C-235E314A394E}" destId="{B1C05E03-6A16-4B87-A60A-FF0A1B558D4E}" srcOrd="0" destOrd="0" presId="urn:microsoft.com/office/officeart/2005/8/layout/vProcess5"/>
    <dgm:cxn modelId="{7A4E77F6-A39F-4BF1-95AA-7B4BAB546604}" type="presOf" srcId="{3408890B-A85E-42DE-ABA6-0A8067485A3E}" destId="{CE3E7752-4DD1-4554-B6B3-913FCD9A97C6}" srcOrd="0" destOrd="0" presId="urn:microsoft.com/office/officeart/2005/8/layout/vProcess5"/>
    <dgm:cxn modelId="{8330B261-EFF1-420A-A676-D282CA9F94C5}" type="presParOf" srcId="{CE3E7752-4DD1-4554-B6B3-913FCD9A97C6}" destId="{B77A2B20-F76F-48B0-A666-0C3F18FCE95A}" srcOrd="0" destOrd="0" presId="urn:microsoft.com/office/officeart/2005/8/layout/vProcess5"/>
    <dgm:cxn modelId="{DF0A6AEB-4B91-4770-9363-A7F86D3B4530}" type="presParOf" srcId="{CE3E7752-4DD1-4554-B6B3-913FCD9A97C6}" destId="{F5F8F201-7C3D-4F6F-822A-8CB3ED926D5D}" srcOrd="1" destOrd="0" presId="urn:microsoft.com/office/officeart/2005/8/layout/vProcess5"/>
    <dgm:cxn modelId="{79209A99-5B6B-460A-BDC2-998AC2225D54}" type="presParOf" srcId="{CE3E7752-4DD1-4554-B6B3-913FCD9A97C6}" destId="{85C83286-5422-4447-A375-F3175DCB2CC2}" srcOrd="2" destOrd="0" presId="urn:microsoft.com/office/officeart/2005/8/layout/vProcess5"/>
    <dgm:cxn modelId="{36110DEA-C3B1-434F-8918-D598E9B9081E}" type="presParOf" srcId="{CE3E7752-4DD1-4554-B6B3-913FCD9A97C6}" destId="{2FA53162-AFE9-42BF-AE50-708B1970C759}" srcOrd="3" destOrd="0" presId="urn:microsoft.com/office/officeart/2005/8/layout/vProcess5"/>
    <dgm:cxn modelId="{1C0CF22D-FED0-4EF8-8CA1-B0DABD8B1E26}" type="presParOf" srcId="{CE3E7752-4DD1-4554-B6B3-913FCD9A97C6}" destId="{9CFB3F69-7FB1-4FB0-A67C-D967A8463062}" srcOrd="4" destOrd="0" presId="urn:microsoft.com/office/officeart/2005/8/layout/vProcess5"/>
    <dgm:cxn modelId="{1B1BC003-803B-4ABB-8E90-6F6E850CA89C}" type="presParOf" srcId="{CE3E7752-4DD1-4554-B6B3-913FCD9A97C6}" destId="{B1C05E03-6A16-4B87-A60A-FF0A1B558D4E}" srcOrd="5" destOrd="0" presId="urn:microsoft.com/office/officeart/2005/8/layout/vProcess5"/>
    <dgm:cxn modelId="{061ED2A5-979A-42FD-AD3D-73754AD7CDEB}" type="presParOf" srcId="{CE3E7752-4DD1-4554-B6B3-913FCD9A97C6}" destId="{409EF6E7-3EF9-428B-80AF-91E029818399}" srcOrd="6" destOrd="0" presId="urn:microsoft.com/office/officeart/2005/8/layout/vProcess5"/>
    <dgm:cxn modelId="{F33CD1E3-C7E8-41E5-9015-6A5738114DE9}" type="presParOf" srcId="{CE3E7752-4DD1-4554-B6B3-913FCD9A97C6}" destId="{F7B218E4-C502-44BA-B6A9-292EBE356550}" srcOrd="7" destOrd="0" presId="urn:microsoft.com/office/officeart/2005/8/layout/vProcess5"/>
    <dgm:cxn modelId="{EF070C42-7F04-45DE-9515-A18BF780B012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7AC88-E1F1-473D-BAB2-69EA08905EA2}">
      <dsp:nvSpPr>
        <dsp:cNvPr id="0" name=""/>
        <dsp:cNvSpPr/>
      </dsp:nvSpPr>
      <dsp:spPr>
        <a:xfrm rot="10800000">
          <a:off x="360025" y="0"/>
          <a:ext cx="1229594" cy="504056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A0C7F-71EC-47E3-9A99-933D8901F8A8}">
      <dsp:nvSpPr>
        <dsp:cNvPr id="0" name=""/>
        <dsp:cNvSpPr/>
      </dsp:nvSpPr>
      <dsp:spPr>
        <a:xfrm>
          <a:off x="14" y="262382"/>
          <a:ext cx="8208897" cy="96363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2"/>
              </a:solidFill>
            </a:rPr>
            <a:t>Идентификация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14" y="262382"/>
        <a:ext cx="8208897" cy="963634"/>
      </dsp:txXfrm>
    </dsp:sp>
    <dsp:sp modelId="{D9134A3B-600E-4F11-B206-6207ADC10CAB}">
      <dsp:nvSpPr>
        <dsp:cNvPr id="0" name=""/>
        <dsp:cNvSpPr/>
      </dsp:nvSpPr>
      <dsp:spPr>
        <a:xfrm>
          <a:off x="0" y="1412099"/>
          <a:ext cx="8208897" cy="957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2"/>
              </a:solidFill>
            </a:rPr>
            <a:t>Исследование (испытание) и измерение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0" y="1412099"/>
        <a:ext cx="8208897" cy="957137"/>
      </dsp:txXfrm>
    </dsp:sp>
    <dsp:sp modelId="{EA9D8CF3-D606-4952-A5E9-D7AD1B23E778}">
      <dsp:nvSpPr>
        <dsp:cNvPr id="0" name=""/>
        <dsp:cNvSpPr/>
      </dsp:nvSpPr>
      <dsp:spPr>
        <a:xfrm>
          <a:off x="33082" y="2591780"/>
          <a:ext cx="8142747" cy="139114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2"/>
              </a:solidFill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33082" y="2591780"/>
        <a:ext cx="8142747" cy="1391147"/>
      </dsp:txXfrm>
    </dsp:sp>
    <dsp:sp modelId="{D4611EDD-FF8A-48CB-9003-456653104C40}">
      <dsp:nvSpPr>
        <dsp:cNvPr id="0" name=""/>
        <dsp:cNvSpPr/>
      </dsp:nvSpPr>
      <dsp:spPr>
        <a:xfrm>
          <a:off x="33082" y="4186478"/>
          <a:ext cx="8142747" cy="48113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2"/>
              </a:solidFill>
            </a:rPr>
            <a:t>Оформление результатов специальной оценки условий труда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33082" y="4186478"/>
        <a:ext cx="8142747" cy="4811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0" y="0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ПОВЫШЕНИЕ УРОВНЯ ЗАЩИТЫ ПРЕДОСТАВЛЯЕМЫХ РАБОТНИКАМ ГАРАНТИЙ И КОМПЕНСАЦИЙ ПУТЕМ ЗАКРЕПЛЕНИЯ ИХ МИНИМАЛЬНЫХ ОБЪЕМОВ В ЗАКОНОДАТЕЛЬСТВЕ</a:t>
          </a:r>
          <a:endParaRPr lang="ru-RU" sz="1700" kern="1200" dirty="0" smtClean="0"/>
        </a:p>
        <a:p>
          <a:pPr lvl="0" algn="l">
            <a:spcBef>
              <a:spcPct val="0"/>
            </a:spcBef>
          </a:pPr>
          <a:endParaRPr lang="ru-RU" sz="1700" kern="1200" dirty="0"/>
        </a:p>
      </dsp:txBody>
      <dsp:txXfrm>
        <a:off x="0" y="0"/>
        <a:ext cx="5958294" cy="1598577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ПОВЫШЕНИЕ УРОВНЯ ЗАЩИТЫ ПРАВ РАБОТНИКОВ ЗА СЧЕТ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sz="1700" b="1" kern="1200" dirty="0" smtClean="0"/>
            <a:t> ДЕЯТЕЛЬНОСТИ СОЦИАЛЬНЫХ ПАРТНЕРОВ В РАМКАХ ОТРАСЛЕВЫХ И КОЛЛЕКТИВНЫХ ПЕРЕГОВОРОВ</a:t>
          </a:r>
        </a:p>
      </dsp:txBody>
      <dsp:txXfrm>
        <a:off x="669674" y="1865007"/>
        <a:ext cx="5880893" cy="1598577"/>
      </dsp:txXfrm>
    </dsp:sp>
    <dsp:sp modelId="{2FA53162-AFE9-42BF-AE50-708B1970C759}">
      <dsp:nvSpPr>
        <dsp:cNvPr id="0" name=""/>
        <dsp:cNvSpPr/>
      </dsp:nvSpPr>
      <dsp:spPr>
        <a:xfrm>
          <a:off x="1339348" y="3730014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ПОПРАВКИ В ТРУДОВОЙ КОДЕКС РОССИЙСКОЙ ФЕДЕРАЦИИ ПРЕДУСМАТРИВАЮТ ВОЗМОЖНОСТЬ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МОНЕТИЗАЦИИ</a:t>
          </a:r>
          <a:r>
            <a:rPr lang="ru-RU" sz="1700" b="1" kern="1200" dirty="0" smtClean="0"/>
            <a:t> ПРЕДУСМОТРЕННЫХ ЗАКОНОДАТЕЛЬСТВОМ ГАРАНТИЙ И, КАК СЛЕДСТВИЕ, РОСТ РЕАЛЬНОЙ ЗАРАБОТНОЙ ПЛАТЫ</a:t>
          </a:r>
          <a:endParaRPr lang="ru-RU" sz="1700" kern="1200" dirty="0" smtClean="0"/>
        </a:p>
      </dsp:txBody>
      <dsp:txXfrm>
        <a:off x="1339348" y="3730014"/>
        <a:ext cx="5880893" cy="1598577"/>
      </dsp:txXfrm>
    </dsp:sp>
    <dsp:sp modelId="{9CFB3F69-7FB1-4FB0-A67C-D967A8463062}">
      <dsp:nvSpPr>
        <dsp:cNvPr id="0" name=""/>
        <dsp:cNvSpPr/>
      </dsp:nvSpPr>
      <dsp:spPr>
        <a:xfrm>
          <a:off x="6550567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0567" y="1212254"/>
        <a:ext cx="1039075" cy="1039075"/>
      </dsp:txXfrm>
    </dsp:sp>
    <dsp:sp modelId="{B1C05E03-6A16-4B87-A60A-FF0A1B558D4E}">
      <dsp:nvSpPr>
        <dsp:cNvPr id="0" name=""/>
        <dsp:cNvSpPr/>
      </dsp:nvSpPr>
      <dsp:spPr>
        <a:xfrm>
          <a:off x="722024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20242" y="3066604"/>
        <a:ext cx="1039075" cy="1039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pPr>
              <a:defRPr/>
            </a:pPr>
            <a:fld id="{94FBF7D7-AF16-4ED0-98EA-BA7ACA87935F}" type="datetimeFigureOut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92678695-9EBA-499E-97D5-EE22D40E32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pPr>
              <a:defRPr/>
            </a:pPr>
            <a:fld id="{EE1452ED-8FBF-4CF4-B60E-8AB9448BC417}" type="datetimeFigureOut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10" tIns="45705" rIns="91410" bIns="457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pPr>
              <a:defRPr/>
            </a:pPr>
            <a:fld id="{90342B12-B11D-4704-8AD3-7AB40D07CE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E3E9ED-37CE-4707-B0E0-9235755A14B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4BD58C-E8F5-4AC0-A605-32E94CF240E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EB9B68-01DF-4A1B-B041-EB39A58F812B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AB1E-A3A2-42DC-884D-E7928A404F53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1869-4435-4DE6-B573-A9AF0CF09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E84A4-9439-4C6A-975D-E052F8061379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5EE4-3F16-4559-A1AD-8937F4F991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AAA4-0B2B-4023-BCC0-37967F216F3A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00A3-B1BA-41B5-AB79-BFF4736623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C86B-CCFC-4C48-A840-838D6F5DFEC1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D96E-C564-4488-8316-F4FC25D11D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6AF2-4D96-4C44-8721-781F5D94A212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D0F3-3BF7-40DD-926F-322E4E415D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886E-30A7-4CE2-B74C-364DFE858DB1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D9DC-DE25-47D8-B94D-2C071AF54D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C01A-6123-4BD8-83F2-00D98CC243F9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87E0-2280-4566-843A-64F6D14C6A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CF0B-123B-49F9-83EE-9EF7613F432B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FE3D-1D9A-4252-91D5-0E29E6704E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A9BE-CFA8-4293-9DC5-7AEED6A56EE1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A311-4699-4D79-83C5-F0ABC422F8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965E-02AB-4BF4-A5E3-D68B2A77AEC8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DA25-C2CE-4249-9735-04820377DC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6017-EE1E-4C5A-999A-B801B8B519E2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EB6D-01A5-4928-B17D-B68603F940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A00178-B5DE-4A56-931A-BE18C58D2B76}" type="datetime1">
              <a:rPr lang="ru-RU"/>
              <a:pPr>
                <a:defRPr/>
              </a:pPr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59AFDA-EDB5-43C7-AC35-8EC2B8AA61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Microsoft_Office_Excel_97-20033.xls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2.xls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psearch&amp;text=%D0%BC%D0%B5%D0%B6%D0%B4%D1%83%D0%BD%D0%B0%D1%80%D0%BE%D0%B4%D0%BD%D0%B0%D1%8F%20%D0%BE%D1%80%D0%B3%D0%B0%D0%BD%D0%B8%D0%B7%D0%B0%D1%86%D0%B8%D1%8F%20%D1%82%D1%80%D1%83%D0%B4%D0%B0&amp;img_url=http://img.tyt.by/n/0b/10/mot_245.jpg&amp;pos=0&amp;rpt=simage&amp;lr=21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492378"/>
            <a:ext cx="8178800" cy="2232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23538D"/>
                </a:solidFill>
              </a:rPr>
              <a:t>Охрана труда</a:t>
            </a:r>
            <a:r>
              <a:rPr lang="ru-RU" sz="3000" b="1" smtClean="0">
                <a:solidFill>
                  <a:srgbClr val="23538D"/>
                </a:solidFill>
              </a:rPr>
              <a:t/>
            </a:r>
            <a:br>
              <a:rPr lang="ru-RU" sz="3000" b="1" smtClean="0">
                <a:solidFill>
                  <a:srgbClr val="23538D"/>
                </a:solidFill>
              </a:rPr>
            </a:br>
            <a:r>
              <a:rPr lang="ru-RU" sz="3000" b="1" smtClean="0">
                <a:solidFill>
                  <a:srgbClr val="23538D"/>
                </a:solidFill>
              </a:rPr>
              <a:t>Состояние. Проблемы. Пути реформирования.</a:t>
            </a:r>
            <a:br>
              <a:rPr lang="ru-RU" sz="3000" b="1" smtClean="0">
                <a:solidFill>
                  <a:srgbClr val="23538D"/>
                </a:solidFill>
              </a:rPr>
            </a:br>
            <a:r>
              <a:rPr lang="ru-RU" sz="3000" b="1" smtClean="0">
                <a:solidFill>
                  <a:srgbClr val="23538D"/>
                </a:solidFill>
              </a:rPr>
              <a:t/>
            </a:r>
            <a:br>
              <a:rPr lang="ru-RU" sz="3000" b="1" smtClean="0">
                <a:solidFill>
                  <a:srgbClr val="23538D"/>
                </a:solidFill>
              </a:rPr>
            </a:br>
            <a:endParaRPr lang="ru-RU" sz="300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" y="6288358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8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9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5" y="6288357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61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71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7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5654" y="4941890"/>
            <a:ext cx="79930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Первый заместитель Министра труда и социальной защиты Российской Федерации</a:t>
            </a:r>
          </a:p>
          <a:p>
            <a:pPr>
              <a:defRPr/>
            </a:pP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С.Ф. Вельмяйкин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0552C1F9-FFB1-4F39-8C8E-79C81A5F4E9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291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2292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229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Прямоугольник 7"/>
          <p:cNvSpPr>
            <a:spLocks noChangeArrowheads="1"/>
          </p:cNvSpPr>
          <p:nvPr/>
        </p:nvSpPr>
        <p:spPr bwMode="auto">
          <a:xfrm>
            <a:off x="323852" y="188913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Helios"/>
              </a:rPr>
              <a:t>ОХРАНА ТРУДА ЗА РУБЕЖОМ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2988" y="692152"/>
            <a:ext cx="7273925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/>
              <a:t>Механизм управления охраной труда в странах Европейского Союза</a:t>
            </a:r>
            <a:r>
              <a:rPr lang="ru-RU" sz="1600" dirty="0"/>
              <a:t> базируется на управлении профессиональными рисками, результаты которого влияют на изменение величины страховых взносов (чем меньше риск, тем меньше размер страхового тарифа)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8628" y="2133600"/>
            <a:ext cx="2879725" cy="5032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Управление условиями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088" y="2133600"/>
            <a:ext cx="3024187" cy="5032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Оценка условий труда</a:t>
            </a:r>
          </a:p>
        </p:txBody>
      </p:sp>
      <p:cxnSp>
        <p:nvCxnSpPr>
          <p:cNvPr id="17" name="Прямая соединительная линия 16"/>
          <p:cNvCxnSpPr>
            <a:endCxn id="15" idx="0"/>
          </p:cNvCxnSpPr>
          <p:nvPr/>
        </p:nvCxnSpPr>
        <p:spPr>
          <a:xfrm flipH="1">
            <a:off x="2339977" y="1773238"/>
            <a:ext cx="360363" cy="3603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43668" y="1773238"/>
            <a:ext cx="504825" cy="3603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TextBox 20"/>
          <p:cNvSpPr txBox="1">
            <a:spLocks noChangeArrowheads="1"/>
          </p:cNvSpPr>
          <p:nvPr/>
        </p:nvSpPr>
        <p:spPr bwMode="auto">
          <a:xfrm>
            <a:off x="611188" y="3068638"/>
            <a:ext cx="82502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0070C0"/>
                </a:solidFill>
                <a:latin typeface="+mn-lt"/>
              </a:rPr>
              <a:t>Европейские нормативные правовые акты</a:t>
            </a:r>
          </a:p>
          <a:p>
            <a:pPr>
              <a:defRPr/>
            </a:pPr>
            <a:r>
              <a:rPr lang="ru-RU" sz="1600" dirty="0">
                <a:latin typeface="+mn-lt"/>
              </a:rPr>
              <a:t>           </a:t>
            </a:r>
            <a:r>
              <a:rPr lang="ru-RU" sz="1600" i="1" dirty="0">
                <a:solidFill>
                  <a:srgbClr val="23538D"/>
                </a:solidFill>
                <a:latin typeface="+mn-lt"/>
              </a:rPr>
              <a:t>Закон Соединенного Королевства 1974 года «О здоровье и безопасности  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</a:rPr>
              <a:t>           на работе»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</a:rPr>
              <a:t>           Рамочная Европейская Директива 89/391/ЕЕС 1989 года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</a:rPr>
              <a:t>           Закон об условиях труда 1998 года (Голландия)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</a:rPr>
              <a:t>           Трудовой Кодекс Польши</a:t>
            </a:r>
            <a:r>
              <a:rPr lang="ru-RU" sz="1600" dirty="0">
                <a:latin typeface="+mn-lt"/>
              </a:rPr>
              <a:t>        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5576" y="4797154"/>
            <a:ext cx="7920880" cy="136815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Затруднительно применение зарубежного опыта напрямую в части управления профессиональными рисками в условиях действующего законодательства, так как в фокусе зарубежных подходов в данной сфере – постоянный процесс мониторинга и оценки с целью устранения рисков, а не получение конкретных результатов для дальнейшего решения вопросов компенсаций, досрочных пенсий и пр.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0813FC7-56D2-409B-AF0D-9C61446C6C21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Заголовок 1"/>
          <p:cNvSpPr>
            <a:spLocks/>
          </p:cNvSpPr>
          <p:nvPr/>
        </p:nvSpPr>
        <p:spPr bwMode="auto">
          <a:xfrm>
            <a:off x="179391" y="260350"/>
            <a:ext cx="88566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23538D"/>
                </a:solidFill>
              </a:rPr>
              <a:t>ДОСРОЧНОЕ ПЕНСИОННОЕ ОБЕСПЕЧЕНИЕ</a:t>
            </a:r>
            <a:endParaRPr lang="ru-RU" sz="2000" b="1">
              <a:solidFill>
                <a:srgbClr val="23538D"/>
              </a:solidFill>
              <a:latin typeface="Helios"/>
            </a:endParaRPr>
          </a:p>
        </p:txBody>
      </p:sp>
      <p:graphicFrame>
        <p:nvGraphicFramePr>
          <p:cNvPr id="3074" name="Диаграмма 10"/>
          <p:cNvGraphicFramePr>
            <a:graphicFrameLocks/>
          </p:cNvGraphicFramePr>
          <p:nvPr/>
        </p:nvGraphicFramePr>
        <p:xfrm>
          <a:off x="488954" y="1217613"/>
          <a:ext cx="8526463" cy="4710112"/>
        </p:xfrm>
        <a:graphic>
          <a:graphicData uri="http://schemas.openxmlformats.org/presentationml/2006/ole">
            <p:oleObj spid="_x0000_s3074" r:id="rId5" imgW="8529043" imgH="47065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827091" y="3573463"/>
            <a:ext cx="7561263" cy="1008062"/>
          </a:xfrm>
          <a:prstGeom prst="downArrowCallou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ТРЕБУЕТСЯ УНИФИКАЦИЯ И ОБЪЕДИНЕНИЕ В ЦЕЛЯХ: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331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2AE667D1-F3DC-4C5D-B9F9-67E4DFFEFBF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3316" name="Заголовок 1"/>
          <p:cNvSpPr>
            <a:spLocks/>
          </p:cNvSpPr>
          <p:nvPr/>
        </p:nvSpPr>
        <p:spPr bwMode="auto">
          <a:xfrm>
            <a:off x="179391" y="44452"/>
            <a:ext cx="8856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331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лилиния 10"/>
          <p:cNvSpPr/>
          <p:nvPr/>
        </p:nvSpPr>
        <p:spPr>
          <a:xfrm rot="5400000">
            <a:off x="665822" y="170894"/>
            <a:ext cx="1944217" cy="3275857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аттестация рабочих мест</a:t>
            </a:r>
          </a:p>
        </p:txBody>
      </p:sp>
      <p:sp>
        <p:nvSpPr>
          <p:cNvPr id="13" name="Полилиния 12"/>
          <p:cNvSpPr/>
          <p:nvPr/>
        </p:nvSpPr>
        <p:spPr>
          <a:xfrm rot="16200000">
            <a:off x="6119019" y="584993"/>
            <a:ext cx="2665412" cy="3168651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037714" y="0"/>
                </a:moveTo>
                <a:lnTo>
                  <a:pt x="1037714" y="742024"/>
                </a:lnTo>
                <a:lnTo>
                  <a:pt x="2966497" y="742024"/>
                </a:lnTo>
                <a:lnTo>
                  <a:pt x="2966497" y="2226075"/>
                </a:lnTo>
                <a:lnTo>
                  <a:pt x="1037714" y="2226075"/>
                </a:lnTo>
                <a:lnTo>
                  <a:pt x="1037714" y="2968099"/>
                </a:lnTo>
                <a:lnTo>
                  <a:pt x="0" y="1484050"/>
                </a:lnTo>
                <a:lnTo>
                  <a:pt x="1037714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lIns="590258" tIns="812744" rIns="71119" bIns="812744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специальная оценка условий </a:t>
            </a:r>
            <a:br>
              <a:rPr lang="ru-RU" b="1" dirty="0"/>
            </a:br>
            <a:r>
              <a:rPr lang="ru-RU" b="1" dirty="0"/>
              <a:t>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649" y="252416"/>
            <a:ext cx="7848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ЗАКОНОДАТЕЛЬСТВОМ ПРЕДУСМОТРЕНЫ ТРИ ПРОЦЕДУРЫ ИССЛЕДОВАНИЯ УСЛОВИЙ ТРУДА</a:t>
            </a:r>
          </a:p>
        </p:txBody>
      </p:sp>
      <p:pic>
        <p:nvPicPr>
          <p:cNvPr id="13324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652964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5165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Прямоугольник 21"/>
          <p:cNvSpPr>
            <a:spLocks noChangeArrowheads="1"/>
          </p:cNvSpPr>
          <p:nvPr/>
        </p:nvSpPr>
        <p:spPr bwMode="auto">
          <a:xfrm>
            <a:off x="1042993" y="4581528"/>
            <a:ext cx="7343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ИСКЛЮЧЕНИЯ ПОВТОРНЫХ ИССЛЕДОВАНИЙ РАБОЧЕГО МЕСТА РАБОТНИКА </a:t>
            </a:r>
          </a:p>
        </p:txBody>
      </p:sp>
      <p:sp>
        <p:nvSpPr>
          <p:cNvPr id="13327" name="Прямоугольник 22"/>
          <p:cNvSpPr>
            <a:spLocks noChangeArrowheads="1"/>
          </p:cNvSpPr>
          <p:nvPr/>
        </p:nvSpPr>
        <p:spPr bwMode="auto">
          <a:xfrm>
            <a:off x="1042988" y="5229226"/>
            <a:ext cx="741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РЕЗУЛЬТАТЫ ИССЛЕДОВАНИЯ ИСПОЛЬЗУЮТСЯ КАК В ЦЕЛЯХ УПЛАТЫ СТРАХОВЫХ ВЗНОСОВ В ПФР, ТАК И В ЦЕЛЯХ ПРЕДОСТАВЛЕНИЯ ИНЫХ ГАРАНТИЙ И КОМПЕНСАЦИЙ В ПРОЦЕССЕ ОСУЩЕСТВЛЕНИЯ РАБОТНИКОМ ЕГО ТРУДОВОЙ ДЕЯТЕЛЬНОСТИ</a:t>
            </a:r>
            <a:endParaRPr lang="ru-RU" sz="1600"/>
          </a:p>
        </p:txBody>
      </p:sp>
      <p:sp>
        <p:nvSpPr>
          <p:cNvPr id="17" name="Полилиния 16"/>
          <p:cNvSpPr/>
          <p:nvPr/>
        </p:nvSpPr>
        <p:spPr>
          <a:xfrm rot="5400000">
            <a:off x="3239852" y="224644"/>
            <a:ext cx="2376264" cy="360040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государственная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экспертиза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условий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4D6E1A6B-F1B6-4680-869D-DAFE8C65A80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91" y="258766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ЭТАПЫ ОЦЕНКИ УСЛОВИЙ ТРУДА</a:t>
            </a:r>
            <a:endParaRPr lang="ru-RU" sz="24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Прямоугольник 13"/>
          <p:cNvSpPr>
            <a:spLocks noChangeArrowheads="1"/>
          </p:cNvSpPr>
          <p:nvPr/>
        </p:nvSpPr>
        <p:spPr bwMode="auto">
          <a:xfrm>
            <a:off x="9861551" y="-119064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/>
          </a:p>
        </p:txBody>
      </p:sp>
      <p:graphicFrame>
        <p:nvGraphicFramePr>
          <p:cNvPr id="18" name="Схема 17"/>
          <p:cNvGraphicFramePr/>
          <p:nvPr/>
        </p:nvGraphicFramePr>
        <p:xfrm>
          <a:off x="395536" y="908722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FDC3CB1F-C738-4556-8C51-1885E501B88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922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1" y="188914"/>
            <a:ext cx="8280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22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00216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8F6AEB1A-8160-4C4F-9502-D551C4888FA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388" name="Заголовок 1"/>
          <p:cNvSpPr>
            <a:spLocks/>
          </p:cNvSpPr>
          <p:nvPr/>
        </p:nvSpPr>
        <p:spPr bwMode="auto">
          <a:xfrm>
            <a:off x="5" y="188916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639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50829" y="692153"/>
            <a:ext cx="4321175" cy="792163"/>
          </a:xfrm>
          <a:prstGeom prst="roundRect">
            <a:avLst/>
          </a:prstGeom>
          <a:solidFill>
            <a:schemeClr val="tx2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4076" y="2276478"/>
            <a:ext cx="2447925" cy="358775"/>
          </a:xfrm>
          <a:prstGeom prst="round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28" y="2925765"/>
            <a:ext cx="2447925" cy="43180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9" y="2924177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365" y="1773241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11193" y="654053"/>
            <a:ext cx="3671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 сотрудников, профессии которых  предусмотрены Списками № 1 и № 2, 1974 года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0828" y="4365625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72229" y="3716341"/>
            <a:ext cx="2520951" cy="865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5" y="692153"/>
            <a:ext cx="4319587" cy="792163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профессии которых не предусмотрены Списками № 1 и № 2, 1974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0829" y="3644901"/>
            <a:ext cx="5834063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63941" y="4365625"/>
            <a:ext cx="2520951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0827" y="5445128"/>
            <a:ext cx="2592388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Дополнительные тарифы страховых взносов в ПРФ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03576" y="5446715"/>
            <a:ext cx="2879725" cy="7905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Иные гарантии и компенсации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619251" y="1557341"/>
            <a:ext cx="0" cy="13668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804025" y="1557340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276600" y="2060578"/>
            <a:ext cx="1584325" cy="1444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7049" y="2347915"/>
            <a:ext cx="719139" cy="57785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348039" y="2636841"/>
            <a:ext cx="0" cy="2889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1" y="3429001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429001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251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2700341" y="5157788"/>
            <a:ext cx="576263" cy="2873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163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0563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6013" y="5229226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3"/>
          </p:cNvCxnSpPr>
          <p:nvPr/>
        </p:nvCxnSpPr>
        <p:spPr>
          <a:xfrm>
            <a:off x="2698754" y="4797428"/>
            <a:ext cx="936625" cy="5762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0" name="Заголовок 1"/>
          <p:cNvSpPr>
            <a:spLocks/>
          </p:cNvSpPr>
          <p:nvPr/>
        </p:nvSpPr>
        <p:spPr bwMode="auto">
          <a:xfrm>
            <a:off x="179391" y="187327"/>
            <a:ext cx="8856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</p:cNvCxnSpPr>
          <p:nvPr/>
        </p:nvCxnSpPr>
        <p:spPr>
          <a:xfrm flipV="1">
            <a:off x="6084891" y="4581526"/>
            <a:ext cx="1547812" cy="215900"/>
          </a:xfrm>
          <a:prstGeom prst="bentConnector3">
            <a:avLst>
              <a:gd name="adj1" fmla="val 99814"/>
            </a:avLst>
          </a:prstGeom>
          <a:ln w="222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667625" y="34290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61738549-750B-4EA3-8DB1-231EF8131C1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solidFill>
                  <a:schemeClr val="tx2"/>
                </a:solidFill>
                <a:latin typeface="+mn-lt"/>
              </a:rPr>
              <a:t>ДОПОЛНИТЕЛЬНЫЕ ТАРИФЫ СТРАХОВЫХ ВЗНОСОВ ДЛЯ ОТДЕЛЬНЫХ КАТЕГОРИЙ ПЛАТЕЛЬЩИКОВ СТРАХОВЫХ ВЗНОСОВ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95738" y="1009650"/>
            <a:ext cx="0" cy="3571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850" y="1557338"/>
            <a:ext cx="8712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250825" y="981075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Если специальная оценка условий труда не проводилась:</a:t>
            </a:r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4211638" y="908050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По результатам специальной оценки условий труда:</a:t>
            </a:r>
          </a:p>
        </p:txBody>
      </p:sp>
      <p:sp>
        <p:nvSpPr>
          <p:cNvPr id="5131" name="TextBox 15"/>
          <p:cNvSpPr txBox="1">
            <a:spLocks noChangeArrowheads="1"/>
          </p:cNvSpPr>
          <p:nvPr/>
        </p:nvSpPr>
        <p:spPr bwMode="auto">
          <a:xfrm>
            <a:off x="323850" y="1773238"/>
            <a:ext cx="36004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2"/>
                </a:solidFill>
              </a:rPr>
              <a:t>По «списку 1» 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1 п. 1 ст. 27 Федерального закона  от 17.12.2001 № 173-ФЗ):</a:t>
            </a:r>
          </a:p>
          <a:p>
            <a:endParaRPr lang="ru-RU" sz="1600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  <a:p>
            <a:r>
              <a:rPr lang="ru-RU" sz="1400" b="1">
                <a:solidFill>
                  <a:schemeClr val="tx2"/>
                </a:solidFill>
              </a:rPr>
              <a:t>По «списку 2» и «малым спискам»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2-18 п. 1 ст. 27 Федерального закона от 17.12.2001 № 173-ФЗ):</a:t>
            </a:r>
            <a:endParaRPr lang="ru-RU" sz="1600">
              <a:solidFill>
                <a:schemeClr val="tx2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4663" y="1700213"/>
          <a:ext cx="4392489" cy="331328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64163"/>
                <a:gridCol w="552061"/>
                <a:gridCol w="2376265"/>
              </a:tblGrid>
              <a:tr h="752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87624" y="270892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6,0 %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14908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4,0 %</a:t>
            </a:r>
          </a:p>
        </p:txBody>
      </p:sp>
      <p:sp>
        <p:nvSpPr>
          <p:cNvPr id="4141" name="Прямоугольник 20"/>
          <p:cNvSpPr>
            <a:spLocks noChangeArrowheads="1"/>
          </p:cNvSpPr>
          <p:nvPr/>
        </p:nvSpPr>
        <p:spPr bwMode="auto">
          <a:xfrm>
            <a:off x="7308850" y="836613"/>
            <a:ext cx="1671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/>
                </a:solidFill>
              </a:rPr>
              <a:t>2014 год</a:t>
            </a:r>
          </a:p>
        </p:txBody>
      </p:sp>
      <p:pic>
        <p:nvPicPr>
          <p:cNvPr id="516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7" name="TextBox 20"/>
          <p:cNvSpPr txBox="1">
            <a:spLocks noChangeArrowheads="1"/>
          </p:cNvSpPr>
          <p:nvPr/>
        </p:nvSpPr>
        <p:spPr bwMode="auto">
          <a:xfrm>
            <a:off x="395288" y="5084763"/>
            <a:ext cx="8280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ОБЪЕМ ВЗНОСОВ В ПЕНСИОННЫЙ ФОНД РОССИИ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517232"/>
            <a:ext cx="25202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50,8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МЛРД. РУБЛЕЙ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5517232"/>
            <a:ext cx="244827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53,1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МЛРД.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73C57FF1-A40B-44AE-AC8C-E33E3934D6F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614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solidFill>
                  <a:schemeClr val="tx2"/>
                </a:solidFill>
                <a:latin typeface="+mn-lt"/>
              </a:rPr>
              <a:t>ДОПОЛНИТЕЛЬНЫЕ ТАРИФЫ СТРАХОВЫХ ВЗНОСОВ ДЛЯ ОТДЕЛЬНЫХ КАТЕГОРИЙ ПЛАТЕЛЬЩИКОВ СТРАХОВЫХ ВЗНОСОВ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95738" y="1009650"/>
            <a:ext cx="0" cy="3571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850" y="1557338"/>
            <a:ext cx="8712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250825" y="981075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Если специальная оценка условий труда не проводилась:</a:t>
            </a:r>
          </a:p>
        </p:txBody>
      </p:sp>
      <p:sp>
        <p:nvSpPr>
          <p:cNvPr id="6154" name="TextBox 14"/>
          <p:cNvSpPr txBox="1">
            <a:spLocks noChangeArrowheads="1"/>
          </p:cNvSpPr>
          <p:nvPr/>
        </p:nvSpPr>
        <p:spPr bwMode="auto">
          <a:xfrm>
            <a:off x="4211638" y="908050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По результатам специальной оценки условий труда:</a:t>
            </a:r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323850" y="1773238"/>
            <a:ext cx="36004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2"/>
                </a:solidFill>
              </a:rPr>
              <a:t>По «списку 1» 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1 п. 1 ст. 27 Федерального закона  от 17.12.2001 № 173-ФЗ):</a:t>
            </a:r>
          </a:p>
          <a:p>
            <a:endParaRPr lang="ru-RU" sz="1600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  <a:p>
            <a:r>
              <a:rPr lang="ru-RU" sz="1400" b="1">
                <a:solidFill>
                  <a:schemeClr val="tx2"/>
                </a:solidFill>
              </a:rPr>
              <a:t>По «списку 2» и «малым спискам»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2-18 п. 1 ст. 27 Федерального закона от 17.12.2001 № 173-ФЗ):</a:t>
            </a:r>
            <a:endParaRPr lang="ru-RU" sz="1600">
              <a:solidFill>
                <a:schemeClr val="tx2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4663" y="1700213"/>
          <a:ext cx="4392489" cy="328481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64163"/>
                <a:gridCol w="552061"/>
                <a:gridCol w="2376265"/>
              </a:tblGrid>
              <a:tr h="7244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87624" y="270892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9,0 %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14908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6,0 %</a:t>
            </a:r>
          </a:p>
        </p:txBody>
      </p:sp>
      <p:sp>
        <p:nvSpPr>
          <p:cNvPr id="4141" name="Прямоугольник 20"/>
          <p:cNvSpPr>
            <a:spLocks noChangeArrowheads="1"/>
          </p:cNvSpPr>
          <p:nvPr/>
        </p:nvSpPr>
        <p:spPr bwMode="auto">
          <a:xfrm>
            <a:off x="7308850" y="836613"/>
            <a:ext cx="1671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/>
                </a:solidFill>
              </a:rPr>
              <a:t>2015 год</a:t>
            </a:r>
          </a:p>
        </p:txBody>
      </p:sp>
      <p:pic>
        <p:nvPicPr>
          <p:cNvPr id="619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1" name="TextBox 20"/>
          <p:cNvSpPr txBox="1">
            <a:spLocks noChangeArrowheads="1"/>
          </p:cNvSpPr>
          <p:nvPr/>
        </p:nvSpPr>
        <p:spPr bwMode="auto">
          <a:xfrm>
            <a:off x="395288" y="5084763"/>
            <a:ext cx="8280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ОБЪЕМ ВЗНОСОВ В ПЕНСИОННЫЙ ФОНД РОССИИ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517232"/>
            <a:ext cx="25202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80,5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МЛРД. РУБЛЕЙ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5517232"/>
            <a:ext cx="244827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59,1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МЛРД.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94C3495-CBD4-46FA-AF3E-A26CB491C5E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91" y="188916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ВАЖНЕЙШИЕ ЗАДАЧИ МИНТРУДА РОССИИ НА 2014 ГОД</a:t>
            </a:r>
            <a:endParaRPr lang="ru-RU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4100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10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27584" y="848614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Обеспечение принятия проектов постановлений Правительства Российской Федерации и принятие приказов Минтруда России, необходимых для реализации проектов федеральных законов «О специальной оценке условий труда» и «О внесении изменений в отдельные законодательные акты Российской Федерации в связи с принятием Федерального закона «О специальной оценке условий труда», которыми будут определены: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методика проведения специальной оценки условий труда с Классификатором вредных и опасных факторов производственной среды и трудового процесса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порядок аттестации экспертов на право выполнения работ по специальной оценке условий труда, создания центральной и межрегиональных аттестационных комиссий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порядок проведения государственной экспертизы условий труда и перечень представляемых на экспертизу документации и материалов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порядок оформления и форма декларации соответствия условий труда государственным нормативным требованиям охраны труда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перечень видов деятельности и организаций, в которых специальная оценка условий труда проводится с учетом особенностей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+mn-lt"/>
                <a:ea typeface="Times New Roman" pitchFamily="18" charset="0"/>
                <a:cs typeface="Arial" pitchFamily="34" charset="0"/>
              </a:rPr>
              <a:t>методика снижения класса (подкласса) условий труда при применении эффективных средств индивидуальной защиты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B8496625-C2AF-4422-A99F-ABCA299100D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9" y="274640"/>
            <a:ext cx="8642351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органов исполнительной власти субъектов Российской Федерации на 2014 год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843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843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27584" y="1556792"/>
            <a:ext cx="777686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Обеспечение принятия и реализации региональных программ улучшения условий и охраны труда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dirty="0">
              <a:latin typeface="+mn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Внедрение государственной экспертизы качества проведения специальной оценки условий труда и приведение процедуры и перечня документов государственной экспертизы условий труда в соответствие с «Порядком проведения государственной экспертизы условий труда и перечнем документации и материалов, представляемых на государственную экспертизу условий труда», утвержденным приказом Минтруда России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1547816" y="549278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817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6B95DBBF-C808-4F03-BA80-0CF74E824E7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8" name="Заголовок 1"/>
          <p:cNvSpPr>
            <a:spLocks/>
          </p:cNvSpPr>
          <p:nvPr/>
        </p:nvSpPr>
        <p:spPr bwMode="auto">
          <a:xfrm>
            <a:off x="179391" y="115891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ХАРАКТЕРИСТИКА ТЕКУЩЕЙ СИТУАЦИИ</a:t>
            </a:r>
          </a:p>
        </p:txBody>
      </p:sp>
      <p:sp>
        <p:nvSpPr>
          <p:cNvPr id="6149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615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2" y="3789364"/>
            <a:ext cx="199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913" y="981075"/>
            <a:ext cx="255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6" y="2487616"/>
            <a:ext cx="2230439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Нашивка 28"/>
          <p:cNvSpPr/>
          <p:nvPr/>
        </p:nvSpPr>
        <p:spPr>
          <a:xfrm rot="16200000">
            <a:off x="1223965" y="368303"/>
            <a:ext cx="360363" cy="576263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157" name="Прямоугольник 29"/>
          <p:cNvSpPr>
            <a:spLocks noChangeArrowheads="1"/>
          </p:cNvSpPr>
          <p:nvPr/>
        </p:nvSpPr>
        <p:spPr bwMode="auto">
          <a:xfrm>
            <a:off x="900117" y="908049"/>
            <a:ext cx="11509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6158" name="Прямоугольник 31"/>
          <p:cNvSpPr>
            <a:spLocks noChangeArrowheads="1"/>
          </p:cNvSpPr>
          <p:nvPr/>
        </p:nvSpPr>
        <p:spPr bwMode="auto">
          <a:xfrm>
            <a:off x="827089" y="2298700"/>
            <a:ext cx="1223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6159" name="Прямоугольник 35"/>
          <p:cNvSpPr>
            <a:spLocks noChangeArrowheads="1"/>
          </p:cNvSpPr>
          <p:nvPr/>
        </p:nvSpPr>
        <p:spPr bwMode="auto">
          <a:xfrm>
            <a:off x="971554" y="3738567"/>
            <a:ext cx="1008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50829" y="4005266"/>
            <a:ext cx="156686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95289" y="2565403"/>
            <a:ext cx="15652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289" y="1341440"/>
            <a:ext cx="15652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31,8 %</a:t>
            </a:r>
          </a:p>
        </p:txBody>
      </p:sp>
      <p:sp>
        <p:nvSpPr>
          <p:cNvPr id="6163" name="Заголовок 1"/>
          <p:cNvSpPr>
            <a:spLocks/>
          </p:cNvSpPr>
          <p:nvPr/>
        </p:nvSpPr>
        <p:spPr bwMode="auto">
          <a:xfrm rot="16200000">
            <a:off x="-2304253" y="3248822"/>
            <a:ext cx="54721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40" y="1333607"/>
            <a:ext cx="360203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ОБРАБАТЫВАЮЩИЕ ПРОИЗВОДСТВА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33,4 %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НА ТРАНСПОРТЕ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35,1 %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ДОБЫЧА ПОЛЕЗНЫХ ИСКОПАЕМЫХ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46,2 %</a:t>
            </a:r>
            <a:r>
              <a:rPr lang="ru-RU" sz="12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852863" y="3286125"/>
            <a:ext cx="50403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В ЭКОНОМИКЕ РОССИИ –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48,7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РАБОЧИХ МЕСТ, </a:t>
            </a:r>
            <a:endParaRPr lang="ru-RU" sz="3200" dirty="0">
              <a:solidFill>
                <a:schemeClr val="tx2"/>
              </a:solidFill>
              <a:latin typeface="Helios"/>
            </a:endParaRPr>
          </a:p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НА КОТОРЫХ ЗАНЯТО 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71,7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РАБОТНИКОВ</a:t>
            </a:r>
            <a:endParaRPr lang="ru-RU" sz="2800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6166" name="Прямоугольник 35"/>
          <p:cNvSpPr>
            <a:spLocks noChangeArrowheads="1"/>
          </p:cNvSpPr>
          <p:nvPr/>
        </p:nvSpPr>
        <p:spPr bwMode="auto">
          <a:xfrm>
            <a:off x="827089" y="4746625"/>
            <a:ext cx="1350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6167" name="Прямоугольник 35"/>
          <p:cNvSpPr>
            <a:spLocks noChangeArrowheads="1"/>
          </p:cNvSpPr>
          <p:nvPr/>
        </p:nvSpPr>
        <p:spPr bwMode="auto">
          <a:xfrm>
            <a:off x="900117" y="5611813"/>
            <a:ext cx="11509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2008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95291" y="5013328"/>
            <a:ext cx="156686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27,5 %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8317" y="5876928"/>
            <a:ext cx="156686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26,2 %</a:t>
            </a:r>
          </a:p>
        </p:txBody>
      </p:sp>
      <p:pic>
        <p:nvPicPr>
          <p:cNvPr id="6170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5" y="4797428"/>
            <a:ext cx="15843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8" y="5805489"/>
            <a:ext cx="132715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26B0179C-F61E-4407-9EA8-A7A70A171501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91" y="115891"/>
            <a:ext cx="885666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Численность пострадавших со смертельным исходом в Российской Федерации в 2088-2012 г.г.</a:t>
            </a:r>
          </a:p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(по данным Роструда)</a:t>
            </a:r>
          </a:p>
        </p:txBody>
      </p:sp>
      <p:graphicFrame>
        <p:nvGraphicFramePr>
          <p:cNvPr id="1026" name="Диаграмма 10"/>
          <p:cNvGraphicFramePr>
            <a:graphicFrameLocks/>
          </p:cNvGraphicFramePr>
          <p:nvPr/>
        </p:nvGraphicFramePr>
        <p:xfrm>
          <a:off x="1065216" y="2154238"/>
          <a:ext cx="7158037" cy="2620962"/>
        </p:xfrm>
        <a:graphic>
          <a:graphicData uri="http://schemas.openxmlformats.org/presentationml/2006/ole">
            <p:oleObj spid="_x0000_s1026" r:id="rId5" imgW="7157324" imgH="2621507" progId="Excel.Sheet.8">
              <p:embed/>
            </p:oleObj>
          </a:graphicData>
        </a:graphic>
      </p:graphicFrame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692275" y="2276475"/>
            <a:ext cx="1079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3931</a:t>
            </a:r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2916239" y="2492375"/>
            <a:ext cx="1079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3200</a:t>
            </a: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4211637" y="2492375"/>
            <a:ext cx="1223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3244</a:t>
            </a:r>
          </a:p>
        </p:txBody>
      </p:sp>
      <p:sp>
        <p:nvSpPr>
          <p:cNvPr id="1037" name="TextBox 16"/>
          <p:cNvSpPr txBox="1">
            <a:spLocks noChangeArrowheads="1"/>
          </p:cNvSpPr>
          <p:nvPr/>
        </p:nvSpPr>
        <p:spPr bwMode="auto">
          <a:xfrm>
            <a:off x="5867404" y="2565400"/>
            <a:ext cx="93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3220</a:t>
            </a:r>
          </a:p>
        </p:txBody>
      </p:sp>
      <p:sp>
        <p:nvSpPr>
          <p:cNvPr id="1038" name="TextBox 17"/>
          <p:cNvSpPr txBox="1">
            <a:spLocks noChangeArrowheads="1"/>
          </p:cNvSpPr>
          <p:nvPr/>
        </p:nvSpPr>
        <p:spPr bwMode="auto">
          <a:xfrm>
            <a:off x="7308853" y="2636838"/>
            <a:ext cx="1223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2999</a:t>
            </a:r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1331917" y="2924176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2008 г.</a:t>
            </a:r>
          </a:p>
        </p:txBody>
      </p:sp>
      <p:sp>
        <p:nvSpPr>
          <p:cNvPr id="1040" name="TextBox 19"/>
          <p:cNvSpPr txBox="1">
            <a:spLocks noChangeArrowheads="1"/>
          </p:cNvSpPr>
          <p:nvPr/>
        </p:nvSpPr>
        <p:spPr bwMode="auto">
          <a:xfrm>
            <a:off x="2627317" y="3284539"/>
            <a:ext cx="1008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2009 г.</a:t>
            </a:r>
          </a:p>
        </p:txBody>
      </p:sp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4211642" y="3284539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2010 г.</a:t>
            </a:r>
          </a:p>
        </p:txBody>
      </p:sp>
      <p:sp>
        <p:nvSpPr>
          <p:cNvPr id="1042" name="TextBox 21"/>
          <p:cNvSpPr txBox="1">
            <a:spLocks noChangeArrowheads="1"/>
          </p:cNvSpPr>
          <p:nvPr/>
        </p:nvSpPr>
        <p:spPr bwMode="auto">
          <a:xfrm>
            <a:off x="5795963" y="3357565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2011 г.</a:t>
            </a:r>
          </a:p>
        </p:txBody>
      </p:sp>
      <p:sp>
        <p:nvSpPr>
          <p:cNvPr id="1043" name="TextBox 22"/>
          <p:cNvSpPr txBox="1">
            <a:spLocks noChangeArrowheads="1"/>
          </p:cNvSpPr>
          <p:nvPr/>
        </p:nvSpPr>
        <p:spPr bwMode="auto">
          <a:xfrm>
            <a:off x="7235829" y="3429001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8C857CB-4515-4858-B33B-D5C1151FEE4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171" name="Заголовок 1"/>
          <p:cNvSpPr>
            <a:spLocks/>
          </p:cNvSpPr>
          <p:nvPr/>
        </p:nvSpPr>
        <p:spPr bwMode="auto">
          <a:xfrm>
            <a:off x="179391" y="187327"/>
            <a:ext cx="88566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ПРОФЕССИОНАЛЬНАЯ ЗАБОЛЕВАЕМОСТЬ</a:t>
            </a: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717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6" name="Группа 8"/>
          <p:cNvGrpSpPr>
            <a:grpSpLocks/>
          </p:cNvGrpSpPr>
          <p:nvPr/>
        </p:nvGrpSpPr>
        <p:grpSpPr bwMode="auto">
          <a:xfrm>
            <a:off x="339725" y="720725"/>
            <a:ext cx="8624888" cy="5324475"/>
            <a:chOff x="339044" y="720269"/>
            <a:chExt cx="8625443" cy="5325147"/>
          </a:xfrm>
        </p:grpSpPr>
        <p:sp>
          <p:nvSpPr>
            <p:cNvPr id="10" name="Полилиния 9"/>
            <p:cNvSpPr/>
            <p:nvPr/>
          </p:nvSpPr>
          <p:spPr>
            <a:xfrm>
              <a:off x="5457473" y="4189395"/>
              <a:ext cx="3427634" cy="1743295"/>
            </a:xfrm>
            <a:custGeom>
              <a:avLst/>
              <a:gdLst>
                <a:gd name="connsiteX0" fmla="*/ 0 w 3427052"/>
                <a:gd name="connsiteY0" fmla="*/ 174409 h 1744094"/>
                <a:gd name="connsiteX1" fmla="*/ 51083 w 3427052"/>
                <a:gd name="connsiteY1" fmla="*/ 51083 h 1744094"/>
                <a:gd name="connsiteX2" fmla="*/ 174409 w 3427052"/>
                <a:gd name="connsiteY2" fmla="*/ 0 h 1744094"/>
                <a:gd name="connsiteX3" fmla="*/ 3252643 w 3427052"/>
                <a:gd name="connsiteY3" fmla="*/ 0 h 1744094"/>
                <a:gd name="connsiteX4" fmla="*/ 3375969 w 3427052"/>
                <a:gd name="connsiteY4" fmla="*/ 51083 h 1744094"/>
                <a:gd name="connsiteX5" fmla="*/ 3427052 w 3427052"/>
                <a:gd name="connsiteY5" fmla="*/ 174409 h 1744094"/>
                <a:gd name="connsiteX6" fmla="*/ 3427052 w 3427052"/>
                <a:gd name="connsiteY6" fmla="*/ 1569685 h 1744094"/>
                <a:gd name="connsiteX7" fmla="*/ 3375969 w 3427052"/>
                <a:gd name="connsiteY7" fmla="*/ 1693011 h 1744094"/>
                <a:gd name="connsiteX8" fmla="*/ 3252643 w 3427052"/>
                <a:gd name="connsiteY8" fmla="*/ 1744094 h 1744094"/>
                <a:gd name="connsiteX9" fmla="*/ 174409 w 3427052"/>
                <a:gd name="connsiteY9" fmla="*/ 1744094 h 1744094"/>
                <a:gd name="connsiteX10" fmla="*/ 51083 w 3427052"/>
                <a:gd name="connsiteY10" fmla="*/ 1693011 h 1744094"/>
                <a:gd name="connsiteX11" fmla="*/ 0 w 3427052"/>
                <a:gd name="connsiteY11" fmla="*/ 1569685 h 1744094"/>
                <a:gd name="connsiteX12" fmla="*/ 0 w 3427052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7052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3252643" y="0"/>
                  </a:lnTo>
                  <a:cubicBezTo>
                    <a:pt x="3298899" y="0"/>
                    <a:pt x="3343261" y="18375"/>
                    <a:pt x="3375969" y="51083"/>
                  </a:cubicBezTo>
                  <a:cubicBezTo>
                    <a:pt x="3408677" y="83791"/>
                    <a:pt x="3427052" y="128153"/>
                    <a:pt x="3427052" y="174409"/>
                  </a:cubicBezTo>
                  <a:lnTo>
                    <a:pt x="3427052" y="1569685"/>
                  </a:lnTo>
                  <a:cubicBezTo>
                    <a:pt x="3427052" y="1615941"/>
                    <a:pt x="3408677" y="1660303"/>
                    <a:pt x="3375969" y="1693011"/>
                  </a:cubicBezTo>
                  <a:cubicBezTo>
                    <a:pt x="3343261" y="1725719"/>
                    <a:pt x="3298899" y="1744094"/>
                    <a:pt x="3252643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12148" tIns="520056" rIns="84032" bIns="84032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ru-RU" sz="1200">
                <a:solidFill>
                  <a:srgbClr val="000000"/>
                </a:solidFill>
                <a:cs typeface="Arial" pitchFamily="34" charset="0"/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>
                  <a:solidFill>
                    <a:schemeClr val="tx2"/>
                  </a:solidFill>
                  <a:cs typeface="Arial" pitchFamily="34" charset="0"/>
                </a:rPr>
                <a:t>    Выявлено два и более профессиональных заболевания </a:t>
              </a:r>
              <a:br>
                <a:rPr lang="ru-RU" sz="1600">
                  <a:solidFill>
                    <a:schemeClr val="tx2"/>
                  </a:solidFill>
                  <a:cs typeface="Arial" pitchFamily="34" charset="0"/>
                </a:rPr>
              </a:br>
              <a:r>
                <a:rPr lang="ru-RU" sz="1600">
                  <a:solidFill>
                    <a:schemeClr val="tx2"/>
                  </a:solidFill>
                  <a:cs typeface="Arial" pitchFamily="34" charset="0"/>
                </a:rPr>
                <a:t>в 2012 году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96198" y="3935363"/>
              <a:ext cx="3468911" cy="2110053"/>
            </a:xfrm>
            <a:custGeom>
              <a:avLst/>
              <a:gdLst>
                <a:gd name="connsiteX0" fmla="*/ 0 w 3468381"/>
                <a:gd name="connsiteY0" fmla="*/ 211048 h 2110476"/>
                <a:gd name="connsiteX1" fmla="*/ 61815 w 3468381"/>
                <a:gd name="connsiteY1" fmla="*/ 61815 h 2110476"/>
                <a:gd name="connsiteX2" fmla="*/ 211049 w 3468381"/>
                <a:gd name="connsiteY2" fmla="*/ 1 h 2110476"/>
                <a:gd name="connsiteX3" fmla="*/ 3257333 w 3468381"/>
                <a:gd name="connsiteY3" fmla="*/ 0 h 2110476"/>
                <a:gd name="connsiteX4" fmla="*/ 3406566 w 3468381"/>
                <a:gd name="connsiteY4" fmla="*/ 61815 h 2110476"/>
                <a:gd name="connsiteX5" fmla="*/ 3468380 w 3468381"/>
                <a:gd name="connsiteY5" fmla="*/ 211049 h 2110476"/>
                <a:gd name="connsiteX6" fmla="*/ 3468381 w 3468381"/>
                <a:gd name="connsiteY6" fmla="*/ 1899428 h 2110476"/>
                <a:gd name="connsiteX7" fmla="*/ 3406566 w 3468381"/>
                <a:gd name="connsiteY7" fmla="*/ 2048662 h 2110476"/>
                <a:gd name="connsiteX8" fmla="*/ 3257332 w 3468381"/>
                <a:gd name="connsiteY8" fmla="*/ 2110476 h 2110476"/>
                <a:gd name="connsiteX9" fmla="*/ 211048 w 3468381"/>
                <a:gd name="connsiteY9" fmla="*/ 2110476 h 2110476"/>
                <a:gd name="connsiteX10" fmla="*/ 61815 w 3468381"/>
                <a:gd name="connsiteY10" fmla="*/ 2048661 h 2110476"/>
                <a:gd name="connsiteX11" fmla="*/ 1 w 3468381"/>
                <a:gd name="connsiteY11" fmla="*/ 1899427 h 2110476"/>
                <a:gd name="connsiteX12" fmla="*/ 0 w 3468381"/>
                <a:gd name="connsiteY12" fmla="*/ 211048 h 2110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8381" h="2110476">
                  <a:moveTo>
                    <a:pt x="0" y="211048"/>
                  </a:moveTo>
                  <a:cubicBezTo>
                    <a:pt x="0" y="155075"/>
                    <a:pt x="22235" y="101394"/>
                    <a:pt x="61815" y="61815"/>
                  </a:cubicBezTo>
                  <a:cubicBezTo>
                    <a:pt x="101394" y="22236"/>
                    <a:pt x="155075" y="1"/>
                    <a:pt x="211049" y="1"/>
                  </a:cubicBezTo>
                  <a:lnTo>
                    <a:pt x="3257333" y="0"/>
                  </a:lnTo>
                  <a:cubicBezTo>
                    <a:pt x="3313306" y="0"/>
                    <a:pt x="3366987" y="22235"/>
                    <a:pt x="3406566" y="61815"/>
                  </a:cubicBezTo>
                  <a:cubicBezTo>
                    <a:pt x="3446145" y="101394"/>
                    <a:pt x="3468380" y="155075"/>
                    <a:pt x="3468380" y="211049"/>
                  </a:cubicBezTo>
                  <a:cubicBezTo>
                    <a:pt x="3468380" y="773842"/>
                    <a:pt x="3468381" y="1336635"/>
                    <a:pt x="3468381" y="1899428"/>
                  </a:cubicBezTo>
                  <a:cubicBezTo>
                    <a:pt x="3468381" y="1955401"/>
                    <a:pt x="3446146" y="2009082"/>
                    <a:pt x="3406566" y="2048662"/>
                  </a:cubicBezTo>
                  <a:cubicBezTo>
                    <a:pt x="3366987" y="2088241"/>
                    <a:pt x="3313306" y="2110477"/>
                    <a:pt x="3257332" y="2110476"/>
                  </a:cubicBezTo>
                  <a:lnTo>
                    <a:pt x="211048" y="2110476"/>
                  </a:lnTo>
                  <a:cubicBezTo>
                    <a:pt x="155075" y="2110476"/>
                    <a:pt x="101394" y="2088241"/>
                    <a:pt x="61815" y="2048661"/>
                  </a:cubicBezTo>
                  <a:cubicBezTo>
                    <a:pt x="22236" y="2009082"/>
                    <a:pt x="1" y="1955401"/>
                    <a:pt x="1" y="1899427"/>
                  </a:cubicBezTo>
                  <a:cubicBezTo>
                    <a:pt x="1" y="1336634"/>
                    <a:pt x="0" y="773841"/>
                    <a:pt x="0" y="211048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7320" tIns="634939" rIns="1147834" bIns="107320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Профессиональное заболевание установлено впервые</a:t>
              </a:r>
              <a:br>
                <a:rPr lang="ru-RU" sz="1600" dirty="0">
                  <a:solidFill>
                    <a:schemeClr val="tx2"/>
                  </a:solidFill>
                </a:rPr>
              </a:br>
              <a:r>
                <a:rPr lang="ru-RU" sz="1600" dirty="0">
                  <a:solidFill>
                    <a:schemeClr val="tx2"/>
                  </a:solidFill>
                </a:rPr>
                <a:t>в 2012 году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559080" y="720269"/>
              <a:ext cx="3405407" cy="1744883"/>
            </a:xfrm>
            <a:custGeom>
              <a:avLst/>
              <a:gdLst>
                <a:gd name="connsiteX0" fmla="*/ 0 w 3405540"/>
                <a:gd name="connsiteY0" fmla="*/ 174409 h 1744094"/>
                <a:gd name="connsiteX1" fmla="*/ 51083 w 3405540"/>
                <a:gd name="connsiteY1" fmla="*/ 51083 h 1744094"/>
                <a:gd name="connsiteX2" fmla="*/ 174409 w 3405540"/>
                <a:gd name="connsiteY2" fmla="*/ 0 h 1744094"/>
                <a:gd name="connsiteX3" fmla="*/ 3231131 w 3405540"/>
                <a:gd name="connsiteY3" fmla="*/ 0 h 1744094"/>
                <a:gd name="connsiteX4" fmla="*/ 3354457 w 3405540"/>
                <a:gd name="connsiteY4" fmla="*/ 51083 h 1744094"/>
                <a:gd name="connsiteX5" fmla="*/ 3405540 w 3405540"/>
                <a:gd name="connsiteY5" fmla="*/ 174409 h 1744094"/>
                <a:gd name="connsiteX6" fmla="*/ 3405540 w 3405540"/>
                <a:gd name="connsiteY6" fmla="*/ 1569685 h 1744094"/>
                <a:gd name="connsiteX7" fmla="*/ 3354457 w 3405540"/>
                <a:gd name="connsiteY7" fmla="*/ 1693011 h 1744094"/>
                <a:gd name="connsiteX8" fmla="*/ 3231131 w 3405540"/>
                <a:gd name="connsiteY8" fmla="*/ 1744094 h 1744094"/>
                <a:gd name="connsiteX9" fmla="*/ 174409 w 3405540"/>
                <a:gd name="connsiteY9" fmla="*/ 1744094 h 1744094"/>
                <a:gd name="connsiteX10" fmla="*/ 51083 w 3405540"/>
                <a:gd name="connsiteY10" fmla="*/ 1693011 h 1744094"/>
                <a:gd name="connsiteX11" fmla="*/ 0 w 3405540"/>
                <a:gd name="connsiteY11" fmla="*/ 1569685 h 1744094"/>
                <a:gd name="connsiteX12" fmla="*/ 0 w 3405540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5540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3231131" y="0"/>
                  </a:lnTo>
                  <a:cubicBezTo>
                    <a:pt x="3277387" y="0"/>
                    <a:pt x="3321749" y="18375"/>
                    <a:pt x="3354457" y="51083"/>
                  </a:cubicBezTo>
                  <a:cubicBezTo>
                    <a:pt x="3387165" y="83791"/>
                    <a:pt x="3405540" y="128153"/>
                    <a:pt x="3405540" y="174409"/>
                  </a:cubicBezTo>
                  <a:lnTo>
                    <a:pt x="3405540" y="1569685"/>
                  </a:lnTo>
                  <a:cubicBezTo>
                    <a:pt x="3405540" y="1615941"/>
                    <a:pt x="3387165" y="1660303"/>
                    <a:pt x="3354457" y="1693011"/>
                  </a:cubicBezTo>
                  <a:cubicBezTo>
                    <a:pt x="3321749" y="1725719"/>
                    <a:pt x="3277387" y="1744094"/>
                    <a:pt x="3231131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20934" tIns="99272" rIns="99272" bIns="535296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Ежегодное количество впервые «профессионально заболевших» работников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39044" y="720269"/>
              <a:ext cx="2937064" cy="1744883"/>
            </a:xfrm>
            <a:custGeom>
              <a:avLst/>
              <a:gdLst>
                <a:gd name="connsiteX0" fmla="*/ 0 w 2936812"/>
                <a:gd name="connsiteY0" fmla="*/ 174409 h 1744094"/>
                <a:gd name="connsiteX1" fmla="*/ 51083 w 2936812"/>
                <a:gd name="connsiteY1" fmla="*/ 51083 h 1744094"/>
                <a:gd name="connsiteX2" fmla="*/ 174409 w 2936812"/>
                <a:gd name="connsiteY2" fmla="*/ 0 h 1744094"/>
                <a:gd name="connsiteX3" fmla="*/ 2762403 w 2936812"/>
                <a:gd name="connsiteY3" fmla="*/ 0 h 1744094"/>
                <a:gd name="connsiteX4" fmla="*/ 2885729 w 2936812"/>
                <a:gd name="connsiteY4" fmla="*/ 51083 h 1744094"/>
                <a:gd name="connsiteX5" fmla="*/ 2936812 w 2936812"/>
                <a:gd name="connsiteY5" fmla="*/ 174409 h 1744094"/>
                <a:gd name="connsiteX6" fmla="*/ 2936812 w 2936812"/>
                <a:gd name="connsiteY6" fmla="*/ 1569685 h 1744094"/>
                <a:gd name="connsiteX7" fmla="*/ 2885729 w 2936812"/>
                <a:gd name="connsiteY7" fmla="*/ 1693011 h 1744094"/>
                <a:gd name="connsiteX8" fmla="*/ 2762403 w 2936812"/>
                <a:gd name="connsiteY8" fmla="*/ 1744094 h 1744094"/>
                <a:gd name="connsiteX9" fmla="*/ 174409 w 2936812"/>
                <a:gd name="connsiteY9" fmla="*/ 1744094 h 1744094"/>
                <a:gd name="connsiteX10" fmla="*/ 51083 w 2936812"/>
                <a:gd name="connsiteY10" fmla="*/ 1693011 h 1744094"/>
                <a:gd name="connsiteX11" fmla="*/ 0 w 2936812"/>
                <a:gd name="connsiteY11" fmla="*/ 1569685 h 1744094"/>
                <a:gd name="connsiteX12" fmla="*/ 0 w 2936812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6812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2762403" y="0"/>
                  </a:lnTo>
                  <a:cubicBezTo>
                    <a:pt x="2808659" y="0"/>
                    <a:pt x="2853021" y="18375"/>
                    <a:pt x="2885729" y="51083"/>
                  </a:cubicBezTo>
                  <a:cubicBezTo>
                    <a:pt x="2918437" y="83791"/>
                    <a:pt x="2936812" y="128153"/>
                    <a:pt x="2936812" y="174409"/>
                  </a:cubicBezTo>
                  <a:lnTo>
                    <a:pt x="2936812" y="1569685"/>
                  </a:lnTo>
                  <a:cubicBezTo>
                    <a:pt x="2936812" y="1615941"/>
                    <a:pt x="2918437" y="1660303"/>
                    <a:pt x="2885729" y="1693011"/>
                  </a:cubicBezTo>
                  <a:cubicBezTo>
                    <a:pt x="2853021" y="1725719"/>
                    <a:pt x="2808659" y="1744094"/>
                    <a:pt x="2762403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272" tIns="99272" rIns="980316" bIns="535296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Признаны профессионально заболевшими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193363" y="1121958"/>
              <a:ext cx="2360765" cy="2360910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0" y="2359977"/>
                  </a:moveTo>
                  <a:cubicBezTo>
                    <a:pt x="1" y="1734072"/>
                    <a:pt x="248641" y="1133803"/>
                    <a:pt x="691224" y="691222"/>
                  </a:cubicBezTo>
                  <a:cubicBezTo>
                    <a:pt x="1133806" y="248641"/>
                    <a:pt x="1734076" y="2"/>
                    <a:pt x="2359981" y="3"/>
                  </a:cubicBezTo>
                  <a:cubicBezTo>
                    <a:pt x="2359980" y="786661"/>
                    <a:pt x="2359978" y="1573319"/>
                    <a:pt x="2359977" y="2359977"/>
                  </a:cubicBezTo>
                  <a:lnTo>
                    <a:pt x="0" y="235997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463" tIns="833459" rIns="142240" bIns="1422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&gt;</a:t>
              </a:r>
              <a:r>
                <a:rPr lang="ru-RU" sz="2800" dirty="0"/>
                <a:t>155</a:t>
              </a:r>
              <a:r>
                <a:rPr lang="en-US" sz="2800" dirty="0"/>
                <a:t> 000 </a:t>
              </a:r>
              <a:r>
                <a:rPr lang="ru-RU" sz="2000" dirty="0"/>
                <a:t>работников 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662085" y="1121958"/>
              <a:ext cx="2360764" cy="2360910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0" y="0"/>
                  </a:moveTo>
                  <a:cubicBezTo>
                    <a:pt x="625905" y="1"/>
                    <a:pt x="1226174" y="248641"/>
                    <a:pt x="1668755" y="691224"/>
                  </a:cubicBezTo>
                  <a:cubicBezTo>
                    <a:pt x="2111336" y="1133806"/>
                    <a:pt x="2359975" y="1734076"/>
                    <a:pt x="2359974" y="2359981"/>
                  </a:cubicBezTo>
                  <a:cubicBezTo>
                    <a:pt x="1573316" y="2359980"/>
                    <a:pt x="786658" y="2359978"/>
                    <a:pt x="0" y="2359977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0688" tIns="861911" rIns="861907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/>
                <a:t>+ 6-8 </a:t>
              </a:r>
              <a:r>
                <a:rPr lang="ru-RU" sz="2000" dirty="0"/>
                <a:t>тысяч человек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 rot="21600000">
              <a:off x="4662085" y="3590831"/>
              <a:ext cx="2360764" cy="2360911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2359977" y="0"/>
                  </a:moveTo>
                  <a:cubicBezTo>
                    <a:pt x="2359976" y="625905"/>
                    <a:pt x="2111336" y="1226174"/>
                    <a:pt x="1668753" y="1668755"/>
                  </a:cubicBezTo>
                  <a:cubicBezTo>
                    <a:pt x="1226171" y="2111336"/>
                    <a:pt x="625901" y="2359975"/>
                    <a:pt x="-3" y="2359974"/>
                  </a:cubicBezTo>
                  <a:cubicBezTo>
                    <a:pt x="-2" y="1573316"/>
                    <a:pt x="0" y="786658"/>
                    <a:pt x="0" y="0"/>
                  </a:cubicBezTo>
                  <a:lnTo>
                    <a:pt x="235997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2240" tIns="142241" rIns="833464" bIns="833459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&gt;</a:t>
              </a:r>
              <a:r>
                <a:rPr lang="ru-RU" sz="2000" dirty="0"/>
                <a:t> 1000 работников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 rot="21600000">
              <a:off x="2193363" y="3590831"/>
              <a:ext cx="2360765" cy="2360911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2359977" y="2359977"/>
                  </a:moveTo>
                  <a:cubicBezTo>
                    <a:pt x="1734072" y="2359976"/>
                    <a:pt x="1133803" y="2111336"/>
                    <a:pt x="691222" y="1668753"/>
                  </a:cubicBezTo>
                  <a:cubicBezTo>
                    <a:pt x="248641" y="1226171"/>
                    <a:pt x="2" y="625901"/>
                    <a:pt x="3" y="-4"/>
                  </a:cubicBezTo>
                  <a:cubicBezTo>
                    <a:pt x="786661" y="-3"/>
                    <a:pt x="1573319" y="-1"/>
                    <a:pt x="2359977" y="0"/>
                  </a:cubicBezTo>
                  <a:lnTo>
                    <a:pt x="2359977" y="235997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18803" tIns="227584" rIns="227584" bIns="918807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/>
                <a:t>6 696 </a:t>
              </a:r>
              <a:r>
                <a:rPr lang="ru-RU" sz="2000" dirty="0"/>
                <a:t>человек</a:t>
              </a:r>
            </a:p>
          </p:txBody>
        </p:sp>
        <p:sp>
          <p:nvSpPr>
            <p:cNvPr id="19" name="Круговая стрелка 18"/>
            <p:cNvSpPr/>
            <p:nvPr/>
          </p:nvSpPr>
          <p:spPr>
            <a:xfrm>
              <a:off x="4200092" y="3046251"/>
              <a:ext cx="816028" cy="708114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Круговая стрелка 19"/>
            <p:cNvSpPr/>
            <p:nvPr/>
          </p:nvSpPr>
          <p:spPr>
            <a:xfrm rot="10800000">
              <a:off x="4200092" y="3319335"/>
              <a:ext cx="816028" cy="708114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C3A679B-5281-412B-8A29-EE9FA893D19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195" name="Заголовок 1"/>
          <p:cNvSpPr>
            <a:spLocks/>
          </p:cNvSpPr>
          <p:nvPr/>
        </p:nvSpPr>
        <p:spPr bwMode="auto">
          <a:xfrm>
            <a:off x="107954" y="188913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819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/>
          </p:cNvSpPr>
          <p:nvPr/>
        </p:nvSpPr>
        <p:spPr bwMode="auto">
          <a:xfrm>
            <a:off x="107954" y="188916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РАСХОДЫ НА ОХРАНУ ТРУДА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293" y="692150"/>
            <a:ext cx="849788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rgbClr val="23538D"/>
              </a:solidFill>
              <a:latin typeface="+mn-lt"/>
            </a:endParaRPr>
          </a:p>
        </p:txBody>
      </p:sp>
      <p:pic>
        <p:nvPicPr>
          <p:cNvPr id="8202" name="Диаграмма 2"/>
          <p:cNvPicPr>
            <a:picLocks noChangeArrowheads="1"/>
          </p:cNvPicPr>
          <p:nvPr/>
        </p:nvPicPr>
        <p:blipFill>
          <a:blip r:embed="rId4" cstate="print"/>
          <a:srcRect r="-24" b="-122"/>
          <a:stretch>
            <a:fillRect/>
          </a:stretch>
        </p:blipFill>
        <p:spPr bwMode="auto">
          <a:xfrm>
            <a:off x="468316" y="549275"/>
            <a:ext cx="83518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15616" y="5103674"/>
            <a:ext cx="7064727" cy="129266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Всего на компенсации и средства индивидуальной защиты в 2012 г.  работодателями израсходован 141 млрд. рублей.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23538D"/>
                </a:solidFill>
                <a:latin typeface="+mn-lt"/>
              </a:rPr>
              <a:t> Финансирование мероприятий по улучшению условий и охраны труда работодателями осуществляется в размере не менее 0,2 процента суммы затрат на производство продукции (услуг).</a:t>
            </a:r>
            <a:endParaRPr lang="ru-RU" sz="1400" b="1" dirty="0">
              <a:ln w="11430"/>
              <a:solidFill>
                <a:srgbClr val="2353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21D6EDA7-F46E-4B5C-9507-60C77F6EDAB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ЭКОНОМИЧЕСКИЕ ПОТЕРИ В 2012 ГОДУ, СВЯЗАННЫЕ С НЕБЛАГОПРИЯТНЫМИ УСЛОВИЯМИ ТРУДА</a:t>
            </a: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922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Прямоугольник 22"/>
          <p:cNvSpPr>
            <a:spLocks noChangeArrowheads="1"/>
          </p:cNvSpPr>
          <p:nvPr/>
        </p:nvSpPr>
        <p:spPr bwMode="auto">
          <a:xfrm>
            <a:off x="2916239" y="2276476"/>
            <a:ext cx="15351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chemeClr val="tx2"/>
                </a:solidFill>
              </a:rPr>
              <a:t>956 </a:t>
            </a:r>
            <a:r>
              <a:rPr lang="ru-RU" sz="1200" b="1">
                <a:solidFill>
                  <a:schemeClr val="tx2"/>
                </a:solidFill>
              </a:rPr>
              <a:t> млрд. рублей</a:t>
            </a:r>
          </a:p>
          <a:p>
            <a:pPr algn="ctr"/>
            <a:r>
              <a:rPr lang="ru-RU" sz="1200" b="1">
                <a:solidFill>
                  <a:schemeClr val="tx2"/>
                </a:solidFill>
              </a:rPr>
              <a:t> </a:t>
            </a:r>
            <a:endParaRPr lang="ru-RU" sz="1200"/>
          </a:p>
        </p:txBody>
      </p:sp>
      <p:sp>
        <p:nvSpPr>
          <p:cNvPr id="9225" name="Прямоугольник 24"/>
          <p:cNvSpPr>
            <a:spLocks noChangeArrowheads="1"/>
          </p:cNvSpPr>
          <p:nvPr/>
        </p:nvSpPr>
        <p:spPr bwMode="auto">
          <a:xfrm>
            <a:off x="2555876" y="3429002"/>
            <a:ext cx="2233613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5000" b="1">
                <a:solidFill>
                  <a:schemeClr val="tx2"/>
                </a:solidFill>
              </a:rPr>
              <a:t>2,1</a:t>
            </a:r>
            <a:r>
              <a:rPr lang="ru-RU" sz="1200" b="1">
                <a:solidFill>
                  <a:schemeClr val="tx2"/>
                </a:solidFill>
              </a:rPr>
              <a:t> %</a:t>
            </a:r>
          </a:p>
          <a:p>
            <a:pPr algn="ctr">
              <a:lnSpc>
                <a:spcPct val="80000"/>
              </a:lnSpc>
            </a:pPr>
            <a:r>
              <a:rPr lang="ru-RU" sz="1200" b="1">
                <a:solidFill>
                  <a:schemeClr val="tx2"/>
                </a:solidFill>
              </a:rPr>
              <a:t>от ВВП</a:t>
            </a:r>
          </a:p>
          <a:p>
            <a:endParaRPr lang="ru-RU" sz="120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916241" y="3357563"/>
            <a:ext cx="1439863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шивка 18"/>
          <p:cNvSpPr/>
          <p:nvPr/>
        </p:nvSpPr>
        <p:spPr>
          <a:xfrm>
            <a:off x="4284668" y="2060575"/>
            <a:ext cx="719137" cy="2520950"/>
          </a:xfrm>
          <a:prstGeom prst="chevron">
            <a:avLst>
              <a:gd name="adj" fmla="val 59259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228" name="Прямоугольник 36"/>
          <p:cNvSpPr>
            <a:spLocks noChangeArrowheads="1"/>
          </p:cNvSpPr>
          <p:nvPr/>
        </p:nvSpPr>
        <p:spPr bwMode="auto">
          <a:xfrm>
            <a:off x="250825" y="1773238"/>
            <a:ext cx="280828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chemeClr val="tx2"/>
                </a:solidFill>
              </a:rPr>
              <a:t>Потери работодателей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400" b="1">
                <a:solidFill>
                  <a:schemeClr val="tx2"/>
                </a:solidFill>
              </a:rPr>
              <a:t>(включая потери вследствие производственного травматизма и профессиональной заболеваемости, предоставления дополнительного отпуска и сокращенной продолжительности рабочей недели)</a:t>
            </a:r>
          </a:p>
        </p:txBody>
      </p:sp>
      <p:sp>
        <p:nvSpPr>
          <p:cNvPr id="22" name="Прямоугольник 22"/>
          <p:cNvSpPr>
            <a:spLocks noChangeArrowheads="1"/>
          </p:cNvSpPr>
          <p:nvPr/>
        </p:nvSpPr>
        <p:spPr bwMode="auto">
          <a:xfrm>
            <a:off x="5076829" y="2276477"/>
            <a:ext cx="153511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</a:rPr>
              <a:t>1,94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</a:rPr>
              <a:t>трлн.  рублей </a:t>
            </a:r>
            <a:endParaRPr lang="ru-RU" sz="1200" dirty="0"/>
          </a:p>
        </p:txBody>
      </p:sp>
      <p:sp>
        <p:nvSpPr>
          <p:cNvPr id="23" name="Прямоугольник 24"/>
          <p:cNvSpPr>
            <a:spLocks noChangeArrowheads="1"/>
          </p:cNvSpPr>
          <p:nvPr/>
        </p:nvSpPr>
        <p:spPr bwMode="auto">
          <a:xfrm>
            <a:off x="4787900" y="3429002"/>
            <a:ext cx="2233613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</a:rPr>
              <a:t>4,3</a:t>
            </a:r>
            <a:r>
              <a:rPr lang="ru-RU" sz="1200" b="1" dirty="0">
                <a:solidFill>
                  <a:schemeClr val="tx2"/>
                </a:solidFill>
              </a:rPr>
              <a:t> %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от ВВП</a:t>
            </a:r>
          </a:p>
          <a:p>
            <a:pPr>
              <a:defRPr/>
            </a:pPr>
            <a:endParaRPr lang="ru-RU" sz="1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148265" y="3357563"/>
            <a:ext cx="1441451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Прямоугольник 36"/>
          <p:cNvSpPr>
            <a:spLocks noChangeArrowheads="1"/>
          </p:cNvSpPr>
          <p:nvPr/>
        </p:nvSpPr>
        <p:spPr bwMode="auto">
          <a:xfrm>
            <a:off x="6516689" y="1700213"/>
            <a:ext cx="2519363" cy="358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chemeClr val="tx2"/>
                </a:solidFill>
              </a:rPr>
              <a:t>Суммарные экономические потери </a:t>
            </a:r>
          </a:p>
          <a:p>
            <a:pPr algn="ctr" defTabSz="1066800"/>
            <a:r>
              <a:rPr lang="ru-RU" sz="1400" b="1">
                <a:solidFill>
                  <a:schemeClr val="tx2"/>
                </a:solidFill>
              </a:rPr>
              <a:t> (включая выплаты пособий и страховые выплаты по обязательному социальному страхованию, выплаты досрочных пенсий,</a:t>
            </a:r>
          </a:p>
          <a:p>
            <a:pPr algn="ctr" defTabSz="1066800"/>
            <a:r>
              <a:rPr lang="ru-RU" sz="1400" b="1">
                <a:solidFill>
                  <a:schemeClr val="tx2"/>
                </a:solidFill>
              </a:rPr>
              <a:t>расходы работодателей на компенсации и средства индивидуальной защиты)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BAEBAFB8-4D12-44D1-954F-7FF86D7547C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52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053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Заголовок 1"/>
          <p:cNvSpPr>
            <a:spLocks/>
          </p:cNvSpPr>
          <p:nvPr/>
        </p:nvSpPr>
        <p:spPr bwMode="auto">
          <a:xfrm>
            <a:off x="179391" y="260353"/>
            <a:ext cx="88566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УРОВЕНЬ ВНЕДРЕНИЯ  СУБЪЕКТАМИ РОССИЙСКОЙ ФЕДЕРАЦИИ ТИПОВЫХ ПРОГРАММ  ПО УЛУЧШЕНИЮ УСЛОВИЙ И ОХРАНЫ ТРУДА </a:t>
            </a:r>
          </a:p>
        </p:txBody>
      </p:sp>
      <p:graphicFrame>
        <p:nvGraphicFramePr>
          <p:cNvPr id="2050" name="Диаграмма 8"/>
          <p:cNvGraphicFramePr>
            <a:graphicFrameLocks/>
          </p:cNvGraphicFramePr>
          <p:nvPr/>
        </p:nvGraphicFramePr>
        <p:xfrm>
          <a:off x="755654" y="1341438"/>
          <a:ext cx="7972425" cy="5086350"/>
        </p:xfrm>
        <a:graphic>
          <a:graphicData uri="http://schemas.openxmlformats.org/presentationml/2006/ole">
            <p:oleObj spid="_x0000_s2050" r:id="rId5" imgW="7974259" imgH="508450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09794157-6C7C-45B7-B562-E134B84D3F0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43" name="Заголовок 1"/>
          <p:cNvSpPr>
            <a:spLocks/>
          </p:cNvSpPr>
          <p:nvPr/>
        </p:nvSpPr>
        <p:spPr bwMode="auto">
          <a:xfrm>
            <a:off x="179391" y="187327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44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Заголовок 1"/>
          <p:cNvSpPr>
            <a:spLocks/>
          </p:cNvSpPr>
          <p:nvPr/>
        </p:nvSpPr>
        <p:spPr bwMode="auto">
          <a:xfrm>
            <a:off x="179391" y="260350"/>
            <a:ext cx="88566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ГОСУДАРСТВЕННЫЕ 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53" y="1268413"/>
            <a:ext cx="8208963" cy="39395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Государственная  программа Российской Федерации «Развитие промышленности и повышение ее конкурентоспособности на период до 2020 года» с включенными в нее подпрограммами «Металлургия», «Легкая промышленность», «Лесная промышленность»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Государственная программа Российской Федерации «Развитие авиационной промышленности на 2013 - 2025 годы» 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Долгосрочную программу развития угольной промышленности на период до 2030 года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Государственная программа «Содействие занятости населения» на 2013 – 2017 годы</a:t>
            </a:r>
            <a:endParaRPr lang="ru-RU" dirty="0">
              <a:latin typeface="+mn-lt"/>
            </a:endParaRPr>
          </a:p>
          <a:p>
            <a:pPr>
              <a:defRPr/>
            </a:pPr>
            <a:endParaRPr lang="ru-RU" sz="1600" dirty="0">
              <a:latin typeface="+mn-lt"/>
            </a:endParaRP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900113" y="5108132"/>
            <a:ext cx="75596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Следует отметить, что большинство программных мероприятий, реализуемых на федеральном уровне ориентировано на улучшение условий труда в отдельных видах экономической деятельности и не может быть при применено к экономике в целом.</a:t>
            </a:r>
            <a:endParaRPr lang="ru-RU" sz="160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http://im0-tub-ru.yandex.net/i?id=288056087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0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3" y="6356353"/>
            <a:ext cx="514351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C6928DC9-03D9-40C8-B351-1620DAF6B77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268" name="Заголовок 1"/>
          <p:cNvSpPr>
            <a:spLocks/>
          </p:cNvSpPr>
          <p:nvPr/>
        </p:nvSpPr>
        <p:spPr bwMode="auto">
          <a:xfrm>
            <a:off x="287341" y="115888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2700337" y="6742115"/>
            <a:ext cx="3930651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9" y="6742115"/>
            <a:ext cx="71439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127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7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9" y="0"/>
            <a:ext cx="1428751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Прямоугольник 7"/>
          <p:cNvSpPr>
            <a:spLocks noChangeArrowheads="1"/>
          </p:cNvSpPr>
          <p:nvPr/>
        </p:nvSpPr>
        <p:spPr bwMode="auto">
          <a:xfrm>
            <a:off x="395291" y="260350"/>
            <a:ext cx="8424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Helios"/>
              </a:rPr>
              <a:t>РАТИФИКАЦИЯ КОНВЕНЦИЙ МЕЖДУНАРОДНОЙ ОРГАНИЗАЦИИ ТРУДА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4078" y="1412875"/>
            <a:ext cx="6534151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Конвенция N 155 Международной организации труда</a:t>
            </a:r>
          </a:p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«О безопасности и гигиене труда и производственной среде»</a:t>
            </a:r>
          </a:p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 </a:t>
            </a: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Конвенция Международной организации труда № 187 «Об основах, содействующих безопасности и гигиене труда»</a:t>
            </a:r>
          </a:p>
          <a:p>
            <a:pPr>
              <a:buFontTx/>
              <a:buBlip>
                <a:blip r:embed="rId6"/>
              </a:buBlip>
              <a:defRPr/>
            </a:pPr>
            <a:endParaRPr lang="ru-RU" dirty="0">
              <a:solidFill>
                <a:srgbClr val="23538D"/>
              </a:solidFill>
              <a:latin typeface="+mn-lt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Конвенция Международной Организации Труда </a:t>
            </a:r>
            <a:br>
              <a:rPr lang="ru-RU" dirty="0">
                <a:solidFill>
                  <a:srgbClr val="23538D"/>
                </a:solidFill>
                <a:latin typeface="+mn-lt"/>
              </a:rPr>
            </a:br>
            <a:r>
              <a:rPr lang="ru-RU" dirty="0">
                <a:solidFill>
                  <a:srgbClr val="23538D"/>
                </a:solidFill>
                <a:latin typeface="+mn-lt"/>
              </a:rPr>
              <a:t>№ 174 «О предотвращении крупных промышленных аварий»</a:t>
            </a:r>
          </a:p>
          <a:p>
            <a:pPr>
              <a:buFontTx/>
              <a:buBlip>
                <a:blip r:embed="rId6"/>
              </a:buBlip>
              <a:defRPr/>
            </a:pPr>
            <a:endParaRPr lang="ru-RU" dirty="0">
              <a:solidFill>
                <a:srgbClr val="23538D"/>
              </a:solidFill>
              <a:latin typeface="+mn-lt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Конвенция Международной Организации Труда № 176 «О безопасности и гигиене труда на шахтах»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093" y="5445125"/>
            <a:ext cx="610904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</a:rPr>
              <a:t>Ратифицирован ряд статей Европейской социальной хартии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13677</TotalTime>
  <Words>1405</Words>
  <Application>Microsoft Office PowerPoint</Application>
  <PresentationFormat>Экран (4:3)</PresentationFormat>
  <Paragraphs>237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Лист Microsoft Office Excel 97-2003</vt:lpstr>
      <vt:lpstr>Охрана труда Состояние. Проблемы. Пути реформирования.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Основные задачи органов исполнительной власти субъектов Российской Федерации на 2014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erofeevaua</cp:lastModifiedBy>
  <cp:revision>1233</cp:revision>
  <dcterms:created xsi:type="dcterms:W3CDTF">2012-09-14T15:26:24Z</dcterms:created>
  <dcterms:modified xsi:type="dcterms:W3CDTF">2013-12-09T10:57:11Z</dcterms:modified>
</cp:coreProperties>
</file>