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71" r:id="rId6"/>
    <p:sldId id="272" r:id="rId7"/>
    <p:sldId id="273" r:id="rId8"/>
    <p:sldId id="277" r:id="rId9"/>
    <p:sldId id="274" r:id="rId10"/>
    <p:sldId id="27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3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DCE51F9-5F30-47F6-A1B0-38BF7FF80B53}" type="datetimeFigureOut">
              <a:rPr lang="ru-RU" smtClean="0"/>
              <a:pPr/>
              <a:t>24.09.2014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A62AED-F8DA-4C0C-8DCC-FE3A58BF140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E51F9-5F30-47F6-A1B0-38BF7FF80B53}" type="datetimeFigureOut">
              <a:rPr lang="ru-RU" smtClean="0"/>
              <a:pPr/>
              <a:t>24.09.2014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62AED-F8DA-4C0C-8DCC-FE3A58BF140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323528" y="2780928"/>
            <a:ext cx="8280920" cy="144016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323528" y="1268760"/>
            <a:ext cx="828092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611560" y="2924944"/>
            <a:ext cx="7772400" cy="1296144"/>
          </a:xfrm>
        </p:spPr>
        <p:txBody>
          <a:bodyPr>
            <a:normAutofit/>
          </a:bodyPr>
          <a:lstStyle/>
          <a:p>
            <a:r>
              <a:rPr lang="ru-RU" sz="2800" dirty="0" smtClean="0"/>
              <a:t>Федеральный закон от 28.12.2013 г. №426-ФЗ «О специальной оценке условий труда»</a:t>
            </a:r>
            <a:endParaRPr lang="ru-RU" sz="2800" dirty="0"/>
          </a:p>
        </p:txBody>
      </p:sp>
      <p:sp>
        <p:nvSpPr>
          <p:cNvPr id="5" name="Прямоугольник 4"/>
          <p:cNvSpPr/>
          <p:nvPr/>
        </p:nvSpPr>
        <p:spPr>
          <a:xfrm>
            <a:off x="323528" y="1268760"/>
            <a:ext cx="504056" cy="12961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899592" y="1556792"/>
            <a:ext cx="7560840" cy="1077218"/>
          </a:xfrm>
          <a:prstGeom prst="rect">
            <a:avLst/>
          </a:prstGeom>
          <a:noFill/>
        </p:spPr>
        <p:txBody>
          <a:bodyPr wrap="square" rtlCol="0">
            <a:spAutoFit/>
          </a:bodyPr>
          <a:lstStyle/>
          <a:p>
            <a:pPr algn="ctr"/>
            <a:r>
              <a:rPr lang="ru-RU" sz="3200" dirty="0" smtClean="0"/>
              <a:t>ТРЕБОВАНИЯ К ОРГАНИЗАЦИЯМ И ПРОВЕДЕНИЕ АТТЕСТАЦИИ ЭКСПЕРТОВ</a:t>
            </a:r>
            <a:endParaRPr lang="ru-RU"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5229" y="260648"/>
            <a:ext cx="8801573" cy="53285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chemeClr val="accent1"/>
                </a:solidFill>
              </a:rPr>
              <a:t>Нормативные правовые акты в развитие положений Федерального закона</a:t>
            </a:r>
            <a:endParaRPr lang="ru-RU" sz="3200" dirty="0">
              <a:solidFill>
                <a:schemeClr val="accent1"/>
              </a:solidFill>
            </a:endParaRPr>
          </a:p>
        </p:txBody>
      </p:sp>
      <p:sp>
        <p:nvSpPr>
          <p:cNvPr id="4" name="TextBox 3"/>
          <p:cNvSpPr txBox="1"/>
          <p:nvPr/>
        </p:nvSpPr>
        <p:spPr>
          <a:xfrm>
            <a:off x="467544" y="1628800"/>
            <a:ext cx="8280920" cy="3970318"/>
          </a:xfrm>
          <a:prstGeom prst="rect">
            <a:avLst/>
          </a:prstGeom>
          <a:noFill/>
        </p:spPr>
        <p:txBody>
          <a:bodyPr wrap="square" rtlCol="0">
            <a:spAutoFit/>
          </a:bodyPr>
          <a:lstStyle/>
          <a:p>
            <a:r>
              <a:rPr lang="ru-RU" sz="1400" b="1" dirty="0" smtClean="0">
                <a:solidFill>
                  <a:schemeClr val="accent1"/>
                </a:solidFill>
              </a:rPr>
              <a:t>Постановления Правительства Российской Федерации</a:t>
            </a:r>
          </a:p>
          <a:p>
            <a:r>
              <a:rPr lang="ru-RU" sz="1400" dirty="0" smtClean="0"/>
              <a:t>- </a:t>
            </a:r>
            <a:r>
              <a:rPr lang="ru-RU" sz="1400" dirty="0"/>
              <a:t>Постановление Правительства Российской </a:t>
            </a:r>
            <a:r>
              <a:rPr lang="ru-RU" sz="1400" dirty="0" smtClean="0"/>
              <a:t>Федерации от 14 апреля 2014 года №290 </a:t>
            </a:r>
            <a:r>
              <a:rPr lang="ru-RU" sz="1400" dirty="0"/>
              <a:t>«Об утверждении Перечня рабочих мест в организациях, осуществляющих отдельные виды деятельности, в отношении которых специальная оценка условий труда проводится с учетом особенностей»;</a:t>
            </a:r>
          </a:p>
          <a:p>
            <a:r>
              <a:rPr lang="ru-RU" sz="1400" dirty="0"/>
              <a:t>- Постановление Правительства Российской </a:t>
            </a:r>
            <a:r>
              <a:rPr lang="ru-RU" sz="1400" dirty="0" smtClean="0"/>
              <a:t>Федерации от 30 июня 2014 года №599 </a:t>
            </a:r>
            <a:r>
              <a:rPr lang="ru-RU" sz="1400" dirty="0"/>
              <a:t>«Об </a:t>
            </a:r>
            <a:r>
              <a:rPr lang="ru-RU" sz="1400" dirty="0" smtClean="0"/>
              <a:t>порядке </a:t>
            </a:r>
            <a:r>
              <a:rPr lang="ru-RU" sz="1400" dirty="0"/>
              <a:t>допуска организаций к деятельности по проведению специальной оценки условий труда, их регистрации в реестре организаций, проводящих специальную оценку условий труда, приостановления и прекращения деятельности по проведению специальной оценки условий труда, а также формирования и ведения реестра организаций, проводящих специальную оценку условий труда»;</a:t>
            </a:r>
          </a:p>
          <a:p>
            <a:r>
              <a:rPr lang="ru-RU" sz="1400" dirty="0"/>
              <a:t>- Постановление Правительства Российской </a:t>
            </a:r>
            <a:r>
              <a:rPr lang="ru-RU" sz="1400" dirty="0" smtClean="0"/>
              <a:t>Федерации от 3 июля 2014 года №614 </a:t>
            </a:r>
            <a:r>
              <a:rPr lang="ru-RU" sz="1400" dirty="0"/>
              <a:t>«О Порядке аттестации на право выполнения работ по специальной оценке условий труда, выдачи сертификата эксперта на право выполнения работ по специальной оценке условий труда и его аннулирования»;</a:t>
            </a:r>
          </a:p>
          <a:p>
            <a:pPr>
              <a:buFontTx/>
              <a:buChar char="-"/>
            </a:pPr>
            <a:r>
              <a:rPr lang="ru-RU" sz="1400" i="1" dirty="0" smtClean="0">
                <a:solidFill>
                  <a:srgbClr val="FF0000"/>
                </a:solidFill>
              </a:rPr>
              <a:t>Постановление </a:t>
            </a:r>
            <a:r>
              <a:rPr lang="ru-RU" sz="1400" i="1" dirty="0">
                <a:solidFill>
                  <a:srgbClr val="FF0000"/>
                </a:solidFill>
              </a:rPr>
              <a:t>Правительства Российской Федерации «О внесении изменений в некоторые акты Правительства Российской Федерации и признании утратившим силу постановления Правительства Российской Федерации от 20 ноября 2008 г. № 870 «Об установлении сокращенной продолжительности рабочего времени, ежегодного дополнительного оплачиваемого отпуска, повышенной оплаты труда работникам, занятым на тяжелых работах, работах с вредными и (или) опасными и иными особыми условиями труда</a:t>
            </a:r>
            <a:r>
              <a:rPr lang="ru-RU" sz="1400" i="1" dirty="0" smtClean="0">
                <a:solidFill>
                  <a:srgbClr val="FF0000"/>
                </a:solidFill>
              </a:rPr>
              <a:t>»</a:t>
            </a:r>
            <a:r>
              <a:rPr lang="ru-RU" sz="14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chemeClr val="accent1"/>
                </a:solidFill>
              </a:rPr>
              <a:t>Нормативные правовые акты в развитие положений Федерального закона</a:t>
            </a:r>
            <a:endParaRPr lang="ru-RU" sz="3200" dirty="0">
              <a:solidFill>
                <a:schemeClr val="accent1"/>
              </a:solidFill>
            </a:endParaRPr>
          </a:p>
        </p:txBody>
      </p:sp>
      <p:sp>
        <p:nvSpPr>
          <p:cNvPr id="4" name="TextBox 3"/>
          <p:cNvSpPr txBox="1"/>
          <p:nvPr/>
        </p:nvSpPr>
        <p:spPr>
          <a:xfrm>
            <a:off x="467544" y="1340769"/>
            <a:ext cx="8280920" cy="5047536"/>
          </a:xfrm>
          <a:prstGeom prst="rect">
            <a:avLst/>
          </a:prstGeom>
          <a:noFill/>
        </p:spPr>
        <p:txBody>
          <a:bodyPr wrap="square" rtlCol="0">
            <a:spAutoFit/>
          </a:bodyPr>
          <a:lstStyle/>
          <a:p>
            <a:r>
              <a:rPr lang="ru-RU" sz="1400" b="1" dirty="0" smtClean="0">
                <a:solidFill>
                  <a:schemeClr val="accent1"/>
                </a:solidFill>
              </a:rPr>
              <a:t>Приказы Минтруда России</a:t>
            </a:r>
          </a:p>
          <a:p>
            <a:r>
              <a:rPr lang="ru-RU" sz="1100" dirty="0" smtClean="0"/>
              <a:t>- Приказ Минтруда России от 24 января 2014 года №33н «Об утверждении Методики проведения специальной оценки условий труда, классификатора вредных и (или) опасных производственных факторов, формы отчета о проведении специальной оценки условий труда и инструкции по ее заполнению»;</a:t>
            </a:r>
          </a:p>
          <a:p>
            <a:r>
              <a:rPr lang="ru-RU" sz="1100" dirty="0" smtClean="0"/>
              <a:t>- Приказ Минтруда России от 24 января 2014 года №32н «Об утверждении формы сертификата эксперта на право выполнения работ по специальной оценке условий труда, технических требований к нему и инструкции по заполнению бланка сертификата эксперта на право выполнения работ по специальной оценке условий труда и Порядка ведения реестра лиц, имеющих сертификат эксперта на право выполнения работ по специальной оценке условий труда»;</a:t>
            </a:r>
          </a:p>
          <a:p>
            <a:r>
              <a:rPr lang="ru-RU" sz="1100" dirty="0" smtClean="0"/>
              <a:t>- Приказ Минтруда России от 7 февраля 2014 года №80н «Об утверждении формы декларации соответствия условий труда государственным нормативным требованиям охраны труда, Порядка оформления декларации соответствия условий труда государственным нормативным требованиям охраны труда и Порядка формирования и ведения реестра деклараций соответствия условий труда государственным нормативным требованиям охраны труда»;</a:t>
            </a:r>
          </a:p>
          <a:p>
            <a:r>
              <a:rPr lang="ru-RU" sz="1100" dirty="0" smtClean="0"/>
              <a:t>- Приказ Минтруда России от 12 февраля 2014 года №96 «О внесении изменений и признании утратившими силу некоторых нормативных правовых актов Министерства труда и социального развития Российской Федерации, Министерства здравоохранения и социального развития Российской Федерации, Министерства труда и социальной защиты Российской Федерации»;</a:t>
            </a:r>
          </a:p>
          <a:p>
            <a:pPr>
              <a:buFontTx/>
              <a:buChar char="-"/>
            </a:pPr>
            <a:r>
              <a:rPr lang="ru-RU" sz="1100" dirty="0" smtClean="0"/>
              <a:t> Приказ Минтруда России от 20 февраля 2014 года №103н «О внесении изменений в нормативные правовые акты Министерства труда и социального развития Российской Федерации, Министерства здравоохранения и социального развития Российской Федерации и признании утратившими силу отдельных положений нормативных правовых актов Министерства труда Российской Федерации, Министерства труда и социального развития Российской Федерации»;</a:t>
            </a:r>
          </a:p>
          <a:p>
            <a:r>
              <a:rPr lang="ru-RU" sz="1100" i="1" dirty="0" smtClean="0"/>
              <a:t>- Приказ Минтруда России «Об утверждении временного порядка передачи результатов проведения специальной оценки условий труда» (разрабатывается);</a:t>
            </a:r>
          </a:p>
          <a:p>
            <a:r>
              <a:rPr lang="ru-RU" sz="1100" i="1" dirty="0" smtClean="0">
                <a:solidFill>
                  <a:srgbClr val="FF0000"/>
                </a:solidFill>
              </a:rPr>
              <a:t>- Приказ Минтруда России «Об утверждении Порядка проведения государственной экспертизы условий труда» (находится в Минюсте России);</a:t>
            </a:r>
          </a:p>
          <a:p>
            <a:r>
              <a:rPr lang="ru-RU" sz="1100" i="1" dirty="0" smtClean="0">
                <a:solidFill>
                  <a:srgbClr val="FF0000"/>
                </a:solidFill>
              </a:rPr>
              <a:t>- Приказ Минтруда России «Об утверждении Методики снижения класса (подкласса) условий труда при применении работниками, занятыми на работах с вредными условиями труда, эффективных средств индивидуальной защиты» (разрабатывается);</a:t>
            </a:r>
          </a:p>
          <a:p>
            <a:pPr>
              <a:buFontTx/>
              <a:buChar char="-"/>
            </a:pPr>
            <a:r>
              <a:rPr lang="ru-RU" sz="1100" i="1" dirty="0" smtClean="0">
                <a:solidFill>
                  <a:srgbClr val="FF0000"/>
                </a:solidFill>
              </a:rPr>
              <a:t>Приказ Минтруда России «Об утверждении методических рекомендаций по определению  размера платы за проведение экспертизы качества специальной оценки условий труда» (разрабатывается);</a:t>
            </a:r>
          </a:p>
          <a:p>
            <a:pPr>
              <a:buFontTx/>
              <a:buChar char="-"/>
            </a:pPr>
            <a:r>
              <a:rPr lang="ru-RU" sz="1100" i="1" dirty="0" smtClean="0">
                <a:solidFill>
                  <a:srgbClr val="FF0000"/>
                </a:solidFill>
              </a:rPr>
              <a:t>- Приказ Минтруда России «О создании комиссии по рассмотрению апелляций на результаты прохождения аттестационного испытания на право выполнения работ по специальной оценке условий труда» (разрабатывается).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1"/>
                </a:solidFill>
              </a:rPr>
              <a:t>Требования к организациям, проводящим СОУТ</a:t>
            </a:r>
            <a:endParaRPr lang="ru-RU" dirty="0">
              <a:solidFill>
                <a:schemeClr val="accent1"/>
              </a:solidFill>
            </a:endParaRPr>
          </a:p>
        </p:txBody>
      </p:sp>
      <p:sp>
        <p:nvSpPr>
          <p:cNvPr id="3" name="Содержимое 2"/>
          <p:cNvSpPr>
            <a:spLocks noGrp="1"/>
          </p:cNvSpPr>
          <p:nvPr>
            <p:ph idx="1"/>
          </p:nvPr>
        </p:nvSpPr>
        <p:spPr>
          <a:xfrm>
            <a:off x="467544" y="4365104"/>
            <a:ext cx="8229600" cy="2304256"/>
          </a:xfrm>
        </p:spPr>
        <p:txBody>
          <a:bodyPr>
            <a:normAutofit fontScale="25000" lnSpcReduction="20000"/>
          </a:bodyPr>
          <a:lstStyle/>
          <a:p>
            <a:pPr>
              <a:buNone/>
            </a:pPr>
            <a:r>
              <a:rPr lang="ru-RU" sz="7000" dirty="0" smtClean="0">
                <a:solidFill>
                  <a:schemeClr val="accent1"/>
                </a:solidFill>
                <a:latin typeface="+mj-lt"/>
                <a:ea typeface="+mj-ea"/>
                <a:cs typeface="+mj-cs"/>
              </a:rPr>
              <a:t>Требования к организациям:</a:t>
            </a:r>
          </a:p>
          <a:p>
            <a:r>
              <a:rPr lang="ru-RU" sz="7000" dirty="0" smtClean="0">
                <a:solidFill>
                  <a:schemeClr val="accent1"/>
                </a:solidFill>
                <a:latin typeface="+mj-lt"/>
                <a:ea typeface="+mj-ea"/>
                <a:cs typeface="+mj-cs"/>
              </a:rPr>
              <a:t>Соблюдение требований к аккредитации организаций, оказывающих услуги в области охраны труда.</a:t>
            </a:r>
          </a:p>
          <a:p>
            <a:r>
              <a:rPr lang="ru-RU" sz="7000" dirty="0" smtClean="0">
                <a:solidFill>
                  <a:schemeClr val="accent1"/>
                </a:solidFill>
                <a:latin typeface="+mj-lt"/>
                <a:ea typeface="+mj-ea"/>
                <a:cs typeface="+mj-cs"/>
              </a:rPr>
              <a:t>Соблюдение требований к организациям, проводящим специальную оценку условий труда в соответствии с законодательством о специальной оценке условий труда.</a:t>
            </a:r>
          </a:p>
          <a:p>
            <a:r>
              <a:rPr lang="ru-RU" sz="7000" dirty="0" smtClean="0">
                <a:solidFill>
                  <a:schemeClr val="accent1"/>
                </a:solidFill>
                <a:latin typeface="+mj-lt"/>
                <a:ea typeface="+mj-ea"/>
                <a:cs typeface="+mj-cs"/>
              </a:rPr>
              <a:t>Соблюдение требований к порядку проведения специальной оценки условий труда в соответствии с законодательством о специальной оценке условий труда.</a:t>
            </a:r>
          </a:p>
        </p:txBody>
      </p:sp>
      <p:sp>
        <p:nvSpPr>
          <p:cNvPr id="4" name="TextBox 3"/>
          <p:cNvSpPr txBox="1"/>
          <p:nvPr/>
        </p:nvSpPr>
        <p:spPr>
          <a:xfrm>
            <a:off x="467544" y="3789040"/>
            <a:ext cx="8208912" cy="523220"/>
          </a:xfrm>
          <a:prstGeom prst="rect">
            <a:avLst/>
          </a:prstGeom>
          <a:noFill/>
        </p:spPr>
        <p:txBody>
          <a:bodyPr wrap="square" rtlCol="0">
            <a:spAutoFit/>
          </a:bodyPr>
          <a:lstStyle/>
          <a:p>
            <a:r>
              <a:rPr lang="ru-RU" sz="1400" i="1" dirty="0" smtClean="0">
                <a:solidFill>
                  <a:srgbClr val="FF0000"/>
                </a:solidFill>
              </a:rPr>
              <a:t>Протокол заседания Правительственной комиссии по вопросам охраны здоровья граждан от 9 июня 2014 года №3, пункт 4 – </a:t>
            </a:r>
            <a:r>
              <a:rPr lang="ru-RU" sz="1400" b="1" i="1" dirty="0" smtClean="0">
                <a:solidFill>
                  <a:srgbClr val="FF0000"/>
                </a:solidFill>
              </a:rPr>
              <a:t>проведение внеплановых проверок аттестующих компаний</a:t>
            </a:r>
            <a:endParaRPr lang="ru-RU" sz="1400" b="1" i="1" dirty="0">
              <a:solidFill>
                <a:srgbClr val="FF0000"/>
              </a:solidFill>
            </a:endParaRPr>
          </a:p>
        </p:txBody>
      </p:sp>
      <p:sp>
        <p:nvSpPr>
          <p:cNvPr id="5" name="Прямоугольник 4"/>
          <p:cNvSpPr/>
          <p:nvPr/>
        </p:nvSpPr>
        <p:spPr>
          <a:xfrm>
            <a:off x="467544" y="1556792"/>
            <a:ext cx="8208912" cy="2031325"/>
          </a:xfrm>
          <a:prstGeom prst="rect">
            <a:avLst/>
          </a:prstGeom>
        </p:spPr>
        <p:txBody>
          <a:bodyPr wrap="square">
            <a:spAutoFit/>
          </a:bodyPr>
          <a:lstStyle/>
          <a:p>
            <a:r>
              <a:rPr lang="ru-RU" b="1" dirty="0" smtClean="0">
                <a:solidFill>
                  <a:srgbClr val="FF0000"/>
                </a:solidFill>
              </a:rPr>
              <a:t>Организация, проводящая СОУТ:</a:t>
            </a:r>
          </a:p>
          <a:p>
            <a:r>
              <a:rPr lang="ru-RU" dirty="0" smtClean="0">
                <a:solidFill>
                  <a:schemeClr val="accent1"/>
                </a:solidFill>
                <a:latin typeface="+mj-lt"/>
                <a:ea typeface="+mj-ea"/>
                <a:cs typeface="+mj-cs"/>
              </a:rPr>
              <a:t>1) указание в уставных документах организации в качестве основного вида деятельности или одного из видов ее деятельности проведение специальной оценки условий труда;</a:t>
            </a:r>
          </a:p>
          <a:p>
            <a:r>
              <a:rPr lang="ru-RU" dirty="0" smtClean="0">
                <a:solidFill>
                  <a:schemeClr val="accent1"/>
                </a:solidFill>
                <a:latin typeface="+mj-lt"/>
                <a:ea typeface="+mj-ea"/>
                <a:cs typeface="+mj-cs"/>
              </a:rPr>
              <a:t>2) наличие в организации не менее пяти экспертов</a:t>
            </a:r>
          </a:p>
          <a:p>
            <a:r>
              <a:rPr lang="ru-RU" dirty="0" smtClean="0">
                <a:solidFill>
                  <a:schemeClr val="accent1"/>
                </a:solidFill>
                <a:latin typeface="+mj-lt"/>
                <a:ea typeface="+mj-ea"/>
                <a:cs typeface="+mj-cs"/>
              </a:rPr>
              <a:t>3) наличие в качестве структурного подразделения испытательной лаборатории (центра), которая аккредитована </a:t>
            </a:r>
            <a:r>
              <a:rPr lang="ru-RU" dirty="0" err="1" smtClean="0">
                <a:solidFill>
                  <a:schemeClr val="accent1"/>
                </a:solidFill>
                <a:latin typeface="+mj-lt"/>
                <a:ea typeface="+mj-ea"/>
                <a:cs typeface="+mj-cs"/>
              </a:rPr>
              <a:t>Росаккредитацией</a:t>
            </a:r>
            <a:endParaRPr lang="ru-RU" dirty="0" smtClean="0">
              <a:solidFill>
                <a:schemeClr val="accent1"/>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solidFill>
                  <a:schemeClr val="accent1"/>
                </a:solidFill>
              </a:rPr>
              <a:t>Соблюдение требований к аккредитации организаций, оказывающих услуги в области охраны труда.</a:t>
            </a:r>
            <a:r>
              <a:rPr lang="ru-RU" sz="2800" dirty="0" smtClean="0">
                <a:solidFill>
                  <a:schemeClr val="accent1"/>
                </a:solidFill>
              </a:rPr>
              <a:t/>
            </a:r>
            <a:br>
              <a:rPr lang="ru-RU" sz="2800" dirty="0" smtClean="0">
                <a:solidFill>
                  <a:schemeClr val="accent1"/>
                </a:solidFill>
              </a:rPr>
            </a:br>
            <a:endParaRPr lang="ru-RU" sz="2800" dirty="0"/>
          </a:p>
        </p:txBody>
      </p:sp>
      <p:sp>
        <p:nvSpPr>
          <p:cNvPr id="3" name="Содержимое 2"/>
          <p:cNvSpPr>
            <a:spLocks noGrp="1"/>
          </p:cNvSpPr>
          <p:nvPr>
            <p:ph idx="1"/>
          </p:nvPr>
        </p:nvSpPr>
        <p:spPr>
          <a:xfrm>
            <a:off x="467544" y="1196752"/>
            <a:ext cx="8229600" cy="4525963"/>
          </a:xfrm>
        </p:spPr>
        <p:txBody>
          <a:bodyPr>
            <a:noAutofit/>
          </a:bodyPr>
          <a:lstStyle/>
          <a:p>
            <a:r>
              <a:rPr lang="ru-RU" sz="1000" b="1" dirty="0" smtClean="0"/>
              <a:t>Наименование организации. </a:t>
            </a:r>
            <a:r>
              <a:rPr lang="ru-RU" sz="1000" dirty="0" smtClean="0"/>
              <a:t>Полное наименование организации, отраженное в Уставе и других документах, должно соответствовать наименованию, указанному в свидетельстве о внесении записи в  ЕГРЮЛ и в реестре аккредитованных организаций Минтруда России.</a:t>
            </a:r>
          </a:p>
          <a:p>
            <a:endParaRPr lang="ru-RU" sz="1000" dirty="0" smtClean="0"/>
          </a:p>
          <a:p>
            <a:r>
              <a:rPr lang="ru-RU" sz="1000" b="1" dirty="0" smtClean="0"/>
              <a:t>Юридический адрес.</a:t>
            </a:r>
            <a:r>
              <a:rPr lang="ru-RU" sz="1000" dirty="0" smtClean="0"/>
              <a:t> Юридический адрес организации, указанный в организационных документах, а также адрес ИЛ, указанный в аттестате аккредитации, равно как и адрес, указываемый в формируемых в рамках СОУТ документации, должен соответствовать адресу, указанному в реестре аккредитованных организаций Минтруда России. (В соответствии с п. 18 Правил аккредитации организаций, оказывающих услуги в области охраны труда,  аккредитованные организации, оказывающие услуги в области охраны труда, обязаны сообщить в письменной форме в Минтруд России сведения о следующих изменениях: а) изменение места нахождения юридического лица; б) реорганизация юридического лица. Сведения представляются организациями не позднее чем в течение 10 рабочих дней с даты внесения соответствующих записей в ЕГРЮЛ.</a:t>
            </a:r>
          </a:p>
          <a:p>
            <a:endParaRPr lang="ru-RU" sz="1000" dirty="0" smtClean="0"/>
          </a:p>
          <a:p>
            <a:r>
              <a:rPr lang="ru-RU" sz="1000" b="1" dirty="0" smtClean="0"/>
              <a:t>Государственный регистрационный номер юридического лица.</a:t>
            </a:r>
            <a:r>
              <a:rPr lang="ru-RU" sz="1000" dirty="0" smtClean="0"/>
              <a:t> Сведения, указанные в реестре аккредитованных организаций Минтруда России, должны соответствовать  фактическим сведениям о государственном регистрационном   номере   юридического  лица   на основании представленных копий свидетельства о внесении записи в единый государственный реестр юридических лиц и выписки из единого государственного реестра юридических лиц.</a:t>
            </a:r>
          </a:p>
          <a:p>
            <a:endParaRPr lang="ru-RU" sz="1000" dirty="0" smtClean="0"/>
          </a:p>
          <a:p>
            <a:r>
              <a:rPr lang="ru-RU" sz="1000" b="1" dirty="0" smtClean="0"/>
              <a:t>Идентификационный номер налогоплательщика. </a:t>
            </a:r>
            <a:r>
              <a:rPr lang="ru-RU" sz="1000" dirty="0" smtClean="0"/>
              <a:t> Сведения об идентификационном номере  налогоплательщика, указанные  в документе  о постановке на учет в налоговом органе, должны совпадать с ИНН, указанном в реестре аккредитованных организаций Минтруда России</a:t>
            </a:r>
          </a:p>
          <a:p>
            <a:endParaRPr lang="ru-RU" sz="1000" dirty="0" smtClean="0"/>
          </a:p>
          <a:p>
            <a:r>
              <a:rPr lang="ru-RU" sz="1000" b="1" dirty="0" smtClean="0"/>
              <a:t>Сведения о документе, подтверждающем постановку  организации  на учет  в налоговом органе</a:t>
            </a:r>
            <a:r>
              <a:rPr lang="ru-RU" sz="1000" dirty="0" smtClean="0"/>
              <a:t> (дата, номер, кем выдан).</a:t>
            </a:r>
          </a:p>
          <a:p>
            <a:endParaRPr lang="ru-RU" sz="1000" dirty="0" smtClean="0"/>
          </a:p>
          <a:p>
            <a:r>
              <a:rPr lang="ru-RU" sz="1000" b="1" dirty="0" smtClean="0"/>
              <a:t>Наличие и адреса филиалов и представительств</a:t>
            </a:r>
            <a:r>
              <a:rPr lang="ru-RU" sz="1000" dirty="0" smtClean="0"/>
              <a:t>, имеющихся у организации. Информация о наличии у организации филиалов/представительств, наличии у них испытательных лабораторий и документов, подтверждающих аккредитацию соответствующих лабораторий,  отражение информации о филиалах/ представительств в учредительных документах организации, а также в  аттестате аккредитации ИЛ</a:t>
            </a:r>
          </a:p>
          <a:p>
            <a:endParaRPr lang="ru-RU" sz="1000" dirty="0" smtClean="0"/>
          </a:p>
          <a:p>
            <a:r>
              <a:rPr lang="ru-RU" sz="1000" b="1" dirty="0" smtClean="0"/>
              <a:t>Сведения об отсутствии (наличии) на день проверки</a:t>
            </a:r>
            <a:r>
              <a:rPr lang="ru-RU" sz="1000" dirty="0" smtClean="0"/>
              <a:t>: </a:t>
            </a:r>
          </a:p>
          <a:p>
            <a:pPr lvl="1"/>
            <a:r>
              <a:rPr lang="ru-RU" sz="1000" dirty="0" smtClean="0"/>
              <a:t> решения о ликвидации организации;</a:t>
            </a:r>
          </a:p>
          <a:p>
            <a:pPr lvl="1"/>
            <a:r>
              <a:rPr lang="ru-RU" sz="1000" dirty="0" smtClean="0"/>
              <a:t>решения арбитражного суда о признании       организации банкротом и об открытии      конкурсного производства;</a:t>
            </a:r>
          </a:p>
          <a:p>
            <a:pPr lvl="1"/>
            <a:r>
              <a:rPr lang="ru-RU" sz="1000" dirty="0" smtClean="0"/>
              <a:t>решения о приостановлении деятельности организации в порядке, предусмотренном законодательством Российской Федерации об административных правонарушениях.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solidFill>
                  <a:schemeClr val="accent1"/>
                </a:solidFill>
              </a:rPr>
              <a:t>Соблюдение требований к организациям, проводящим специальную оценку условий труда в соответствии с законодательством о специальной оценке условий труда </a:t>
            </a:r>
            <a:r>
              <a:rPr lang="ru-RU" sz="2800" dirty="0" smtClean="0">
                <a:solidFill>
                  <a:schemeClr val="accent1"/>
                </a:solidFill>
              </a:rPr>
              <a:t/>
            </a:r>
            <a:br>
              <a:rPr lang="ru-RU" sz="2800" dirty="0" smtClean="0">
                <a:solidFill>
                  <a:schemeClr val="accent1"/>
                </a:solidFill>
              </a:rPr>
            </a:br>
            <a:endParaRPr lang="ru-RU" sz="2800" dirty="0"/>
          </a:p>
        </p:txBody>
      </p:sp>
      <p:sp>
        <p:nvSpPr>
          <p:cNvPr id="3" name="Содержимое 2"/>
          <p:cNvSpPr>
            <a:spLocks noGrp="1"/>
          </p:cNvSpPr>
          <p:nvPr>
            <p:ph idx="1"/>
          </p:nvPr>
        </p:nvSpPr>
        <p:spPr>
          <a:xfrm>
            <a:off x="467544" y="1196752"/>
            <a:ext cx="8229600" cy="4525963"/>
          </a:xfrm>
        </p:spPr>
        <p:txBody>
          <a:bodyPr>
            <a:noAutofit/>
          </a:bodyPr>
          <a:lstStyle/>
          <a:p>
            <a:r>
              <a:rPr lang="ru-RU" sz="1000" b="1" dirty="0" smtClean="0"/>
              <a:t>Сведения  о  наличии  в уставе  организации в качестве основного вида деятельности или одного из видов ее деятельности проведение специальной оценки условий труда</a:t>
            </a:r>
            <a:r>
              <a:rPr lang="ru-RU" sz="1000" dirty="0" smtClean="0"/>
              <a:t>. Наличие  в   Уставе  организации  записи о выполнении в качестве основного вида деятельности или одного из видов ее деятельности проведение специальной оценки условий труда (ст. 19 ФЗ-426) или проведение аттестации рабочих мест по условиям труда (ст. 27 ФЗ-426).</a:t>
            </a:r>
          </a:p>
          <a:p>
            <a:r>
              <a:rPr lang="ru-RU" sz="1000" b="1" dirty="0" smtClean="0"/>
              <a:t>Сведения о специалистах </a:t>
            </a:r>
            <a:r>
              <a:rPr lang="ru-RU" sz="1000" dirty="0" smtClean="0"/>
              <a:t>(экспертах, иных работниках организации, проводящей специальную оценку условий труда), выполняющих работы по специальной оценке условий труда. Наличие А) сертифицированных экспертов по специальной оценке условий труда ЛИБО Б) наличие штатных сотрудников лаборатории, работающих в организациях по трудовому договору и допущенных в порядке, установленном законодательством о техническом регулировании к работе в испытательных лабораториях по состоянию на 01.01.2014 г. (ч. 3 ст. 27 426-ФЗ). В соответствии с Приказом Министерства экономического развития РФ от 16 октября 2012 г. № 682 "Об утверждении Критериев аккредитации органов по сертификации и испытательных лабораторий (центров) и требований к ним" (принят в развитие положений Федерального закона «О техническом регулировании») , работники лаборатории должны соответствовать следующим критериям:</a:t>
            </a:r>
          </a:p>
          <a:p>
            <a:pPr lvl="1"/>
            <a:r>
              <a:rPr lang="ru-RU" sz="1000" dirty="0" smtClean="0"/>
              <a:t>наличие высшего, среднего профессионального или дополнительного профессионального образования по профилю, соответствующему области аккредитации;</a:t>
            </a:r>
          </a:p>
          <a:p>
            <a:pPr lvl="1"/>
            <a:r>
              <a:rPr lang="ru-RU" sz="1000" dirty="0" smtClean="0"/>
              <a:t>наличие стажа работы по подтверждению соответствия в области аккредитации, указанной в аттестате аккредитации, не менее трех лет.</a:t>
            </a:r>
          </a:p>
          <a:p>
            <a:r>
              <a:rPr lang="ru-RU" sz="1000" b="1" dirty="0" smtClean="0"/>
              <a:t>Сведения об аккредитации испытательной лаборатории </a:t>
            </a:r>
            <a:r>
              <a:rPr lang="ru-RU" sz="1000" dirty="0" smtClean="0"/>
              <a:t>организации</a:t>
            </a:r>
          </a:p>
          <a:p>
            <a:pPr lvl="1"/>
            <a:r>
              <a:rPr lang="ru-RU" sz="1000" dirty="0" smtClean="0"/>
              <a:t>аттестат аккредитации и его срок действия; </a:t>
            </a:r>
          </a:p>
          <a:p>
            <a:pPr lvl="1"/>
            <a:r>
              <a:rPr lang="ru-RU" sz="1000" dirty="0" smtClean="0"/>
              <a:t>сведения о дате проведения последнего на день проверки подтверждения соответствия (инспекционного контроля),  сведения об изменениях области аккредитации (при их наличии);</a:t>
            </a:r>
          </a:p>
          <a:p>
            <a:pPr lvl="1"/>
            <a:r>
              <a:rPr lang="ru-RU" sz="1000" dirty="0" smtClean="0"/>
              <a:t>фактический адрес (адреса) места осуществления деятельности ИЛ. </a:t>
            </a:r>
          </a:p>
          <a:p>
            <a:r>
              <a:rPr lang="ru-RU" sz="1000" b="1" dirty="0" smtClean="0"/>
              <a:t>Сведения о полномочиях аккредитованной испытательной лаборатории </a:t>
            </a:r>
            <a:r>
              <a:rPr lang="ru-RU" sz="1000" dirty="0" smtClean="0"/>
              <a:t>в составе организации, проводящей специальную оценку условий труда,  на   проведение   измерительных и оценочных работ, предусмотренных ФЗ-426. Область аккредитации испытательной лаборатории должна охватывать все производственные факторы,   определенные ч.3 ст. 13 ФЗ-426, за исключением п. 12-14, 24.</a:t>
            </a:r>
          </a:p>
          <a:p>
            <a:r>
              <a:rPr lang="ru-RU" sz="1000" b="1" dirty="0" smtClean="0"/>
              <a:t>Сведения об оснащении испытательной лаборатории аттестованным испытательным оборудованием и поверенными средствами измерений</a:t>
            </a:r>
            <a:r>
              <a:rPr lang="ru-RU" sz="1000" dirty="0" smtClean="0"/>
              <a:t>.  Наличие в проверяемой организации средств измерений и испытательного оборудования, соответствующих области аккредитации</a:t>
            </a:r>
          </a:p>
          <a:p>
            <a:r>
              <a:rPr lang="ru-RU" sz="1000" b="1" dirty="0" smtClean="0"/>
              <a:t>Сведения о наличии справочной базы действующих нормативных правовых актов и методических документов</a:t>
            </a:r>
          </a:p>
          <a:p>
            <a:endParaRPr lang="ru-RU" sz="1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solidFill>
                  <a:schemeClr val="accent1"/>
                </a:solidFill>
              </a:rPr>
              <a:t>Соблюдение требований к порядку проведения специальной оценки условий труда в соответствии с законодательством о специальной оценке условий труда </a:t>
            </a:r>
            <a:r>
              <a:rPr lang="ru-RU" sz="2800" dirty="0" smtClean="0">
                <a:solidFill>
                  <a:schemeClr val="accent1"/>
                </a:solidFill>
              </a:rPr>
              <a:t/>
            </a:r>
            <a:br>
              <a:rPr lang="ru-RU" sz="2800" dirty="0" smtClean="0">
                <a:solidFill>
                  <a:schemeClr val="accent1"/>
                </a:solidFill>
              </a:rPr>
            </a:br>
            <a:endParaRPr lang="ru-RU" sz="2800" dirty="0"/>
          </a:p>
        </p:txBody>
      </p:sp>
      <p:sp>
        <p:nvSpPr>
          <p:cNvPr id="3" name="Содержимое 2"/>
          <p:cNvSpPr>
            <a:spLocks noGrp="1"/>
          </p:cNvSpPr>
          <p:nvPr>
            <p:ph idx="1"/>
          </p:nvPr>
        </p:nvSpPr>
        <p:spPr>
          <a:xfrm>
            <a:off x="467544" y="1196752"/>
            <a:ext cx="8229600" cy="4525963"/>
          </a:xfrm>
        </p:spPr>
        <p:txBody>
          <a:bodyPr>
            <a:noAutofit/>
          </a:bodyPr>
          <a:lstStyle/>
          <a:p>
            <a:r>
              <a:rPr lang="ru-RU" sz="1000" dirty="0" smtClean="0"/>
              <a:t>Фактическое осуществление специальной оценки условий труда в субъектах Российской Федерации, отличных от субъектов, содержащихся в фактических адресах организации.</a:t>
            </a:r>
          </a:p>
          <a:p>
            <a:pPr lvl="1"/>
            <a:r>
              <a:rPr lang="ru-RU" sz="1000" dirty="0" smtClean="0"/>
              <a:t>проведение измерений и испытаний (подписанные протоколы), формирование отчетов о проведении специальной оценки условий труда (подписанные разделы отчета и отчет) осуществляется специалистами организации, замещающими должности в лаборатории организации в соответствии со штатным расписанием и с которыми организация заключила трудовой договор (ст. 27 426-ФЗ);</a:t>
            </a:r>
          </a:p>
          <a:p>
            <a:pPr lvl="1"/>
            <a:r>
              <a:rPr lang="ru-RU" sz="1000" dirty="0" smtClean="0"/>
              <a:t>фактическое пребывание указанных специалистов организации в местах проведения специальной оценки условий труда (приказы о командировании, командировочные удостоверения, проездные документы, документы, подтверждающие проживание, документы, подтверждающие выдачу соответствующих средств измерений на время командировки);</a:t>
            </a:r>
          </a:p>
          <a:p>
            <a:pPr lvl="1"/>
            <a:r>
              <a:rPr lang="ru-RU" sz="1000" dirty="0" smtClean="0"/>
              <a:t>проведение измерений и испытаний с использованием средств измерений, которые находятся на балансе организации (имеются законные основания владения/распоряжения соответствующим имуществом и являются поверенными на момент проведения измерений. Сведения о примененных средствах измерения содержатся в протоколах измерений.  </a:t>
            </a:r>
          </a:p>
          <a:p>
            <a:pPr lvl="1"/>
            <a:r>
              <a:rPr lang="ru-RU" sz="1000" dirty="0" smtClean="0"/>
              <a:t>наличие субподрядных работ по проведению инструментальных измерений в рамках СОУТ (подтверждается наличием договоров, наличием документов подтверждающих фактическое соблюдение субподрядчиком требований к средствам инструментальных измерений, квалификации исполнителей).</a:t>
            </a:r>
          </a:p>
          <a:p>
            <a:r>
              <a:rPr lang="ru-RU" sz="1000" dirty="0" smtClean="0"/>
              <a:t>Сведения о системе учёта и хранения результатов работ, выполненных при специальной оценке условий труда.</a:t>
            </a:r>
          </a:p>
          <a:p>
            <a:pPr lvl="1"/>
            <a:r>
              <a:rPr lang="ru-RU" sz="1000" dirty="0" smtClean="0"/>
              <a:t>Оценка  наличия  и фактического состоянию действующей в проверяемой организации системы учёта и хранения результатов работ, выполненных организацией при специальной оценке условий труда, наличие журналов регистрации измерений,  состояние архивной системы хранения копий протоколов измерений либо электронной системы учета измерений.</a:t>
            </a:r>
          </a:p>
          <a:p>
            <a:pPr lvl="1"/>
            <a:endParaRPr lang="ru-RU" sz="1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1"/>
                </a:solidFill>
              </a:rPr>
              <a:t>АТТЕСТАЦИЯ ЭКСПЕРТОВ ПО СОУТ</a:t>
            </a:r>
            <a:br>
              <a:rPr lang="ru-RU" dirty="0" smtClean="0">
                <a:solidFill>
                  <a:schemeClr val="accent1"/>
                </a:solidFill>
              </a:rPr>
            </a:br>
            <a:endParaRPr lang="ru-RU" dirty="0"/>
          </a:p>
        </p:txBody>
      </p:sp>
      <p:sp>
        <p:nvSpPr>
          <p:cNvPr id="5" name="TextBox 4"/>
          <p:cNvSpPr txBox="1"/>
          <p:nvPr/>
        </p:nvSpPr>
        <p:spPr>
          <a:xfrm>
            <a:off x="611560" y="1700808"/>
            <a:ext cx="1512168" cy="369332"/>
          </a:xfrm>
          <a:prstGeom prst="rect">
            <a:avLst/>
          </a:prstGeom>
          <a:noFill/>
          <a:ln>
            <a:solidFill>
              <a:schemeClr val="accent1"/>
            </a:solidFill>
          </a:ln>
        </p:spPr>
        <p:txBody>
          <a:bodyPr wrap="square" rtlCol="0">
            <a:spAutoFit/>
          </a:bodyPr>
          <a:lstStyle/>
          <a:p>
            <a:pPr algn="ctr"/>
            <a:r>
              <a:rPr lang="ru-RU" dirty="0" smtClean="0"/>
              <a:t>Эксперт</a:t>
            </a:r>
            <a:endParaRPr lang="ru-RU" dirty="0"/>
          </a:p>
        </p:txBody>
      </p:sp>
      <p:sp>
        <p:nvSpPr>
          <p:cNvPr id="6" name="TextBox 5"/>
          <p:cNvSpPr txBox="1"/>
          <p:nvPr/>
        </p:nvSpPr>
        <p:spPr>
          <a:xfrm>
            <a:off x="3347864" y="1556792"/>
            <a:ext cx="1512168" cy="646331"/>
          </a:xfrm>
          <a:prstGeom prst="rect">
            <a:avLst/>
          </a:prstGeom>
          <a:noFill/>
          <a:ln>
            <a:solidFill>
              <a:schemeClr val="accent1"/>
            </a:solidFill>
          </a:ln>
        </p:spPr>
        <p:txBody>
          <a:bodyPr wrap="square" rtlCol="0">
            <a:spAutoFit/>
          </a:bodyPr>
          <a:lstStyle/>
          <a:p>
            <a:pPr algn="ctr"/>
            <a:r>
              <a:rPr lang="ru-RU" dirty="0" smtClean="0"/>
              <a:t>Минтруд России</a:t>
            </a:r>
            <a:endParaRPr lang="ru-RU" dirty="0"/>
          </a:p>
        </p:txBody>
      </p:sp>
      <p:sp>
        <p:nvSpPr>
          <p:cNvPr id="7" name="TextBox 6"/>
          <p:cNvSpPr txBox="1"/>
          <p:nvPr/>
        </p:nvSpPr>
        <p:spPr>
          <a:xfrm>
            <a:off x="6084168" y="1700808"/>
            <a:ext cx="1512168" cy="369332"/>
          </a:xfrm>
          <a:prstGeom prst="rect">
            <a:avLst/>
          </a:prstGeom>
          <a:noFill/>
          <a:ln>
            <a:solidFill>
              <a:schemeClr val="accent1"/>
            </a:solidFill>
          </a:ln>
        </p:spPr>
        <p:txBody>
          <a:bodyPr wrap="square" rtlCol="0">
            <a:spAutoFit/>
          </a:bodyPr>
          <a:lstStyle/>
          <a:p>
            <a:pPr algn="ctr"/>
            <a:r>
              <a:rPr lang="ru-RU" dirty="0" smtClean="0"/>
              <a:t>ТО Роструда</a:t>
            </a:r>
            <a:endParaRPr lang="ru-RU" dirty="0"/>
          </a:p>
        </p:txBody>
      </p:sp>
      <p:sp>
        <p:nvSpPr>
          <p:cNvPr id="8" name="Двойная стрелка влево/вправо 7"/>
          <p:cNvSpPr/>
          <p:nvPr/>
        </p:nvSpPr>
        <p:spPr>
          <a:xfrm>
            <a:off x="2267744" y="1844824"/>
            <a:ext cx="936104"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2195736" y="1412776"/>
            <a:ext cx="1080120" cy="307777"/>
          </a:xfrm>
          <a:prstGeom prst="rect">
            <a:avLst/>
          </a:prstGeom>
          <a:noFill/>
        </p:spPr>
        <p:txBody>
          <a:bodyPr wrap="square" rtlCol="0">
            <a:spAutoFit/>
          </a:bodyPr>
          <a:lstStyle/>
          <a:p>
            <a:r>
              <a:rPr lang="ru-RU" sz="1400" dirty="0" smtClean="0">
                <a:solidFill>
                  <a:srgbClr val="FF0000"/>
                </a:solidFill>
              </a:rPr>
              <a:t>заявление</a:t>
            </a:r>
            <a:endParaRPr lang="ru-RU" sz="1400" dirty="0">
              <a:solidFill>
                <a:srgbClr val="FF0000"/>
              </a:solidFill>
            </a:endParaRPr>
          </a:p>
        </p:txBody>
      </p:sp>
      <p:sp>
        <p:nvSpPr>
          <p:cNvPr id="11" name="TextBox 10"/>
          <p:cNvSpPr txBox="1"/>
          <p:nvPr/>
        </p:nvSpPr>
        <p:spPr>
          <a:xfrm>
            <a:off x="2195736" y="2132856"/>
            <a:ext cx="1080120" cy="307777"/>
          </a:xfrm>
          <a:prstGeom prst="rect">
            <a:avLst/>
          </a:prstGeom>
          <a:noFill/>
        </p:spPr>
        <p:txBody>
          <a:bodyPr wrap="square" rtlCol="0">
            <a:spAutoFit/>
          </a:bodyPr>
          <a:lstStyle/>
          <a:p>
            <a:pPr algn="ctr"/>
            <a:r>
              <a:rPr lang="ru-RU" sz="1400" dirty="0" smtClean="0">
                <a:solidFill>
                  <a:srgbClr val="FF0000"/>
                </a:solidFill>
              </a:rPr>
              <a:t>аккаунт</a:t>
            </a:r>
            <a:endParaRPr lang="ru-RU" sz="1400" dirty="0">
              <a:solidFill>
                <a:srgbClr val="FF0000"/>
              </a:solidFill>
            </a:endParaRPr>
          </a:p>
        </p:txBody>
      </p:sp>
      <p:sp>
        <p:nvSpPr>
          <p:cNvPr id="12" name="TextBox 11"/>
          <p:cNvSpPr txBox="1"/>
          <p:nvPr/>
        </p:nvSpPr>
        <p:spPr>
          <a:xfrm>
            <a:off x="4932040" y="1412776"/>
            <a:ext cx="1224136" cy="307777"/>
          </a:xfrm>
          <a:prstGeom prst="rect">
            <a:avLst/>
          </a:prstGeom>
          <a:noFill/>
        </p:spPr>
        <p:txBody>
          <a:bodyPr wrap="square" rtlCol="0">
            <a:spAutoFit/>
          </a:bodyPr>
          <a:lstStyle/>
          <a:p>
            <a:r>
              <a:rPr lang="ru-RU" sz="1400" dirty="0" smtClean="0">
                <a:solidFill>
                  <a:srgbClr val="FF0000"/>
                </a:solidFill>
              </a:rPr>
              <a:t>уведомление</a:t>
            </a:r>
            <a:endParaRPr lang="ru-RU" sz="1400" dirty="0">
              <a:solidFill>
                <a:srgbClr val="FF0000"/>
              </a:solidFill>
            </a:endParaRPr>
          </a:p>
        </p:txBody>
      </p:sp>
      <p:sp>
        <p:nvSpPr>
          <p:cNvPr id="13" name="TextBox 12"/>
          <p:cNvSpPr txBox="1"/>
          <p:nvPr/>
        </p:nvSpPr>
        <p:spPr>
          <a:xfrm>
            <a:off x="3203848" y="2852936"/>
            <a:ext cx="1872208" cy="615553"/>
          </a:xfrm>
          <a:prstGeom prst="rect">
            <a:avLst/>
          </a:prstGeom>
          <a:noFill/>
          <a:ln>
            <a:solidFill>
              <a:schemeClr val="accent1"/>
            </a:solidFill>
          </a:ln>
        </p:spPr>
        <p:txBody>
          <a:bodyPr wrap="square" rtlCol="0">
            <a:spAutoFit/>
          </a:bodyPr>
          <a:lstStyle/>
          <a:p>
            <a:pPr algn="ctr"/>
            <a:r>
              <a:rPr lang="ru-RU" sz="1700" dirty="0" smtClean="0"/>
              <a:t>Информационная система</a:t>
            </a:r>
            <a:endParaRPr lang="ru-RU" sz="1700" dirty="0"/>
          </a:p>
        </p:txBody>
      </p:sp>
      <p:cxnSp>
        <p:nvCxnSpPr>
          <p:cNvPr id="17" name="Соединительная линия уступом 16"/>
          <p:cNvCxnSpPr>
            <a:stCxn id="5" idx="2"/>
            <a:endCxn id="13" idx="1"/>
          </p:cNvCxnSpPr>
          <p:nvPr/>
        </p:nvCxnSpPr>
        <p:spPr>
          <a:xfrm rot="16200000" flipH="1">
            <a:off x="1740460" y="1697324"/>
            <a:ext cx="1090573" cy="183620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Соединительная линия уступом 19"/>
          <p:cNvCxnSpPr>
            <a:stCxn id="7" idx="2"/>
            <a:endCxn id="13" idx="3"/>
          </p:cNvCxnSpPr>
          <p:nvPr/>
        </p:nvCxnSpPr>
        <p:spPr>
          <a:xfrm rot="5400000">
            <a:off x="5412868" y="1733328"/>
            <a:ext cx="1090573" cy="17641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47664" y="2780928"/>
            <a:ext cx="1440160" cy="307777"/>
          </a:xfrm>
          <a:prstGeom prst="rect">
            <a:avLst/>
          </a:prstGeom>
          <a:noFill/>
        </p:spPr>
        <p:txBody>
          <a:bodyPr wrap="square" rtlCol="0">
            <a:spAutoFit/>
          </a:bodyPr>
          <a:lstStyle/>
          <a:p>
            <a:pPr algn="ctr"/>
            <a:r>
              <a:rPr lang="ru-RU" sz="1400" dirty="0" smtClean="0">
                <a:solidFill>
                  <a:srgbClr val="FF0000"/>
                </a:solidFill>
              </a:rPr>
              <a:t>подтверждение</a:t>
            </a:r>
            <a:endParaRPr lang="ru-RU" sz="1400" dirty="0">
              <a:solidFill>
                <a:srgbClr val="FF0000"/>
              </a:solidFill>
            </a:endParaRPr>
          </a:p>
        </p:txBody>
      </p:sp>
      <p:sp>
        <p:nvSpPr>
          <p:cNvPr id="23" name="TextBox 22"/>
          <p:cNvSpPr txBox="1"/>
          <p:nvPr/>
        </p:nvSpPr>
        <p:spPr>
          <a:xfrm>
            <a:off x="3203848" y="3501008"/>
            <a:ext cx="1872208" cy="353943"/>
          </a:xfrm>
          <a:prstGeom prst="rect">
            <a:avLst/>
          </a:prstGeom>
          <a:noFill/>
          <a:ln>
            <a:solidFill>
              <a:schemeClr val="accent1"/>
            </a:solidFill>
          </a:ln>
        </p:spPr>
        <p:txBody>
          <a:bodyPr wrap="square" rtlCol="0">
            <a:spAutoFit/>
          </a:bodyPr>
          <a:lstStyle/>
          <a:p>
            <a:pPr algn="ctr"/>
            <a:r>
              <a:rPr lang="ru-RU" sz="1700" dirty="0" smtClean="0"/>
              <a:t>Тестирование</a:t>
            </a:r>
            <a:endParaRPr lang="ru-RU" sz="1700" dirty="0"/>
          </a:p>
        </p:txBody>
      </p:sp>
      <p:sp>
        <p:nvSpPr>
          <p:cNvPr id="24" name="TextBox 23"/>
          <p:cNvSpPr txBox="1"/>
          <p:nvPr/>
        </p:nvSpPr>
        <p:spPr>
          <a:xfrm>
            <a:off x="5796136" y="3573016"/>
            <a:ext cx="2664296" cy="1477328"/>
          </a:xfrm>
          <a:prstGeom prst="rect">
            <a:avLst/>
          </a:prstGeom>
          <a:noFill/>
        </p:spPr>
        <p:txBody>
          <a:bodyPr wrap="square" rtlCol="0">
            <a:spAutoFit/>
          </a:bodyPr>
          <a:lstStyle/>
          <a:p>
            <a:r>
              <a:rPr lang="ru-RU" sz="1200" dirty="0" smtClean="0"/>
              <a:t>Приказ Минтруда России №482 от 25 июля 2014 г.;</a:t>
            </a:r>
          </a:p>
          <a:p>
            <a:endParaRPr lang="ru-RU" sz="1200" dirty="0" smtClean="0"/>
          </a:p>
          <a:p>
            <a:r>
              <a:rPr lang="ru-RU" sz="1200" dirty="0" smtClean="0"/>
              <a:t>Постановление Правительства Российской Федерации от 3 июля 2014 года №614.</a:t>
            </a:r>
          </a:p>
          <a:p>
            <a:endParaRPr lang="ru-RU" dirty="0"/>
          </a:p>
        </p:txBody>
      </p:sp>
      <p:sp>
        <p:nvSpPr>
          <p:cNvPr id="25" name="Содержимое 4"/>
          <p:cNvSpPr txBox="1">
            <a:spLocks/>
          </p:cNvSpPr>
          <p:nvPr/>
        </p:nvSpPr>
        <p:spPr>
          <a:xfrm>
            <a:off x="3131840" y="4869160"/>
            <a:ext cx="1800200" cy="276999"/>
          </a:xfrm>
          <a:prstGeom prst="rect">
            <a:avLst/>
          </a:prstGeom>
          <a:solidFill>
            <a:srgbClr val="FFC000"/>
          </a:solidFill>
          <a:ln>
            <a:solidFill>
              <a:schemeClr val="tx2"/>
            </a:solidFill>
          </a:ln>
        </p:spPr>
        <p:txBody>
          <a:bodyPr vert="horz" wrap="square" lIns="91440" tIns="45720" rIns="91440" bIns="45720" rtlCol="0">
            <a:spAutoFit/>
          </a:bodyPr>
          <a:lstStyle/>
          <a:p>
            <a:pPr marL="342900" lvl="0" indent="-342900">
              <a:spcBef>
                <a:spcPct val="20000"/>
              </a:spcBef>
            </a:pPr>
            <a:r>
              <a:rPr lang="ru-RU" sz="1200" dirty="0" smtClean="0"/>
              <a:t>Общие вопросы СОУТ</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6" name="Содержимое 4"/>
          <p:cNvSpPr txBox="1">
            <a:spLocks/>
          </p:cNvSpPr>
          <p:nvPr/>
        </p:nvSpPr>
        <p:spPr>
          <a:xfrm>
            <a:off x="2195736" y="3861048"/>
            <a:ext cx="1800200" cy="461665"/>
          </a:xfrm>
          <a:prstGeom prst="rect">
            <a:avLst/>
          </a:prstGeom>
          <a:solidFill>
            <a:srgbClr val="FFC000"/>
          </a:solidFill>
          <a:ln>
            <a:solidFill>
              <a:schemeClr val="tx2"/>
            </a:solidFill>
          </a:ln>
        </p:spPr>
        <p:txBody>
          <a:bodyPr vert="horz" wrap="square" lIns="91440" tIns="45720" rIns="91440" bIns="45720" rtlCol="0">
            <a:spAutoFit/>
          </a:bodyPr>
          <a:lstStyle/>
          <a:p>
            <a:pPr marL="342900" lvl="0" indent="-342900">
              <a:spcBef>
                <a:spcPct val="20000"/>
              </a:spcBef>
            </a:pPr>
            <a:r>
              <a:rPr lang="ru-RU" sz="1200" dirty="0" smtClean="0"/>
              <a:t>Оценка химических факторов</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7" name="Содержимое 4"/>
          <p:cNvSpPr txBox="1">
            <a:spLocks/>
          </p:cNvSpPr>
          <p:nvPr/>
        </p:nvSpPr>
        <p:spPr>
          <a:xfrm>
            <a:off x="3995936" y="3861048"/>
            <a:ext cx="1800200" cy="461665"/>
          </a:xfrm>
          <a:prstGeom prst="rect">
            <a:avLst/>
          </a:prstGeom>
          <a:solidFill>
            <a:srgbClr val="FFC000"/>
          </a:solidFill>
          <a:ln>
            <a:solidFill>
              <a:schemeClr val="tx2"/>
            </a:solidFill>
          </a:ln>
        </p:spPr>
        <p:txBody>
          <a:bodyPr vert="horz" wrap="square" lIns="91440" tIns="45720" rIns="91440" bIns="45720" rtlCol="0">
            <a:spAutoFit/>
          </a:bodyPr>
          <a:lstStyle/>
          <a:p>
            <a:pPr marL="342900" lvl="0" indent="-342900">
              <a:spcBef>
                <a:spcPct val="20000"/>
              </a:spcBef>
            </a:pPr>
            <a:r>
              <a:rPr lang="ru-RU" sz="1200" dirty="0" smtClean="0"/>
              <a:t>Оценка биологического фактора</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8" name="Содержимое 4"/>
          <p:cNvSpPr txBox="1">
            <a:spLocks/>
          </p:cNvSpPr>
          <p:nvPr/>
        </p:nvSpPr>
        <p:spPr>
          <a:xfrm>
            <a:off x="2195736" y="4365104"/>
            <a:ext cx="1800200" cy="461665"/>
          </a:xfrm>
          <a:prstGeom prst="rect">
            <a:avLst/>
          </a:prstGeom>
          <a:solidFill>
            <a:srgbClr val="FFC000"/>
          </a:solidFill>
          <a:ln>
            <a:solidFill>
              <a:schemeClr val="tx2"/>
            </a:solidFill>
          </a:ln>
        </p:spPr>
        <p:txBody>
          <a:bodyPr vert="horz" wrap="square" lIns="91440" tIns="45720" rIns="91440" bIns="45720" rtlCol="0">
            <a:spAutoFit/>
          </a:bodyPr>
          <a:lstStyle/>
          <a:p>
            <a:pPr marL="342900" lvl="0" indent="-342900">
              <a:spcBef>
                <a:spcPct val="20000"/>
              </a:spcBef>
            </a:pPr>
            <a:r>
              <a:rPr lang="ru-RU" sz="1200" dirty="0" smtClean="0"/>
              <a:t>Оценка физических факторов</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9" name="Содержимое 4"/>
          <p:cNvSpPr txBox="1">
            <a:spLocks/>
          </p:cNvSpPr>
          <p:nvPr/>
        </p:nvSpPr>
        <p:spPr>
          <a:xfrm>
            <a:off x="3995936" y="4365104"/>
            <a:ext cx="1800200" cy="461665"/>
          </a:xfrm>
          <a:prstGeom prst="rect">
            <a:avLst/>
          </a:prstGeom>
          <a:solidFill>
            <a:srgbClr val="FFC000"/>
          </a:solidFill>
          <a:ln>
            <a:solidFill>
              <a:schemeClr val="tx2"/>
            </a:solidFill>
          </a:ln>
        </p:spPr>
        <p:txBody>
          <a:bodyPr vert="horz" wrap="square" lIns="91440" tIns="45720" rIns="91440" bIns="45720" rtlCol="0">
            <a:spAutoFit/>
          </a:bodyPr>
          <a:lstStyle/>
          <a:p>
            <a:pPr lvl="0" indent="-342900">
              <a:spcBef>
                <a:spcPct val="20000"/>
              </a:spcBef>
            </a:pPr>
            <a:r>
              <a:rPr lang="ru-RU" sz="1200" dirty="0" smtClean="0"/>
              <a:t>Оценка факторов трудового процесса</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30" name="Стрелка вправо 29"/>
          <p:cNvSpPr/>
          <p:nvPr/>
        </p:nvSpPr>
        <p:spPr>
          <a:xfrm>
            <a:off x="5004048" y="1827572"/>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p:cNvSpPr txBox="1"/>
          <p:nvPr/>
        </p:nvSpPr>
        <p:spPr>
          <a:xfrm>
            <a:off x="2483768" y="5157192"/>
            <a:ext cx="3312368" cy="276999"/>
          </a:xfrm>
          <a:prstGeom prst="rect">
            <a:avLst/>
          </a:prstGeom>
          <a:noFill/>
        </p:spPr>
        <p:txBody>
          <a:bodyPr wrap="square" rtlCol="0">
            <a:spAutoFit/>
          </a:bodyPr>
          <a:lstStyle/>
          <a:p>
            <a:r>
              <a:rPr lang="ru-RU" sz="1200" dirty="0" smtClean="0"/>
              <a:t>40 минут</a:t>
            </a:r>
            <a:r>
              <a:rPr lang="en-US" sz="1200" dirty="0" smtClean="0"/>
              <a:t>/40 </a:t>
            </a:r>
            <a:r>
              <a:rPr lang="ru-RU" sz="1200" dirty="0" smtClean="0"/>
              <a:t>вопросов</a:t>
            </a:r>
            <a:r>
              <a:rPr lang="en-US" sz="1200" dirty="0" smtClean="0"/>
              <a:t>/</a:t>
            </a:r>
            <a:r>
              <a:rPr lang="ru-RU" sz="1200" dirty="0" smtClean="0"/>
              <a:t>36 правильных ответов.</a:t>
            </a:r>
            <a:endParaRPr lang="ru-RU" sz="1200" dirty="0"/>
          </a:p>
        </p:txBody>
      </p:sp>
      <p:sp>
        <p:nvSpPr>
          <p:cNvPr id="32" name="Содержимое 4"/>
          <p:cNvSpPr txBox="1">
            <a:spLocks/>
          </p:cNvSpPr>
          <p:nvPr/>
        </p:nvSpPr>
        <p:spPr>
          <a:xfrm>
            <a:off x="4572000" y="6093296"/>
            <a:ext cx="1872208" cy="646331"/>
          </a:xfrm>
          <a:prstGeom prst="rect">
            <a:avLst/>
          </a:prstGeom>
          <a:solidFill>
            <a:srgbClr val="FFC000"/>
          </a:solidFill>
          <a:ln>
            <a:solidFill>
              <a:schemeClr val="tx2"/>
            </a:solidFill>
          </a:ln>
        </p:spPr>
        <p:txBody>
          <a:bodyPr vert="horz" wrap="square" lIns="91440" tIns="45720" rIns="91440" bIns="45720" rtlCol="0">
            <a:spAutoFit/>
          </a:bodyPr>
          <a:lstStyle/>
          <a:p>
            <a:pPr lvl="0" indent="-342900">
              <a:spcBef>
                <a:spcPct val="20000"/>
              </a:spcBef>
            </a:pPr>
            <a:r>
              <a:rPr lang="ru-RU" sz="1200" dirty="0" smtClean="0"/>
              <a:t>Тестирование не пройдено – повторное тестирование</a:t>
            </a:r>
            <a:r>
              <a:rPr lang="en-US" sz="1200" dirty="0" smtClean="0"/>
              <a:t>/</a:t>
            </a:r>
            <a:r>
              <a:rPr lang="ru-RU" sz="1200" dirty="0" smtClean="0"/>
              <a:t>апелляция</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Содержимое 4"/>
          <p:cNvSpPr txBox="1">
            <a:spLocks/>
          </p:cNvSpPr>
          <p:nvPr/>
        </p:nvSpPr>
        <p:spPr>
          <a:xfrm>
            <a:off x="2339752" y="6093296"/>
            <a:ext cx="1944216" cy="646331"/>
          </a:xfrm>
          <a:prstGeom prst="rect">
            <a:avLst/>
          </a:prstGeom>
          <a:solidFill>
            <a:srgbClr val="FFC000"/>
          </a:solidFill>
          <a:ln>
            <a:solidFill>
              <a:schemeClr val="tx2"/>
            </a:solidFill>
          </a:ln>
        </p:spPr>
        <p:txBody>
          <a:bodyPr vert="horz" wrap="square" lIns="91440" tIns="45720" rIns="91440" bIns="45720" rtlCol="0">
            <a:spAutoFit/>
          </a:bodyPr>
          <a:lstStyle/>
          <a:p>
            <a:pPr marR="0" indent="-342900" fontAlgn="auto">
              <a:lnSpc>
                <a:spcPct val="100000"/>
              </a:lnSpc>
              <a:spcBef>
                <a:spcPct val="20000"/>
              </a:spcBef>
              <a:spcAft>
                <a:spcPts val="0"/>
              </a:spcAft>
              <a:buClrTx/>
              <a:buSzTx/>
              <a:buFont typeface="Arial" pitchFamily="34" charset="0"/>
              <a:buNone/>
              <a:tabLst/>
              <a:defRPr/>
            </a:pPr>
            <a:r>
              <a:rPr lang="ru-RU" sz="1200" dirty="0" smtClean="0"/>
              <a:t>Тестирование пройдено – оформление сертификата эксперта по СОУТ</a:t>
            </a:r>
            <a:endParaRPr lang="ru-RU" sz="1200" dirty="0"/>
          </a:p>
        </p:txBody>
      </p:sp>
      <p:cxnSp>
        <p:nvCxnSpPr>
          <p:cNvPr id="34" name="Прямая соединительная линия 33"/>
          <p:cNvCxnSpPr/>
          <p:nvPr/>
        </p:nvCxnSpPr>
        <p:spPr>
          <a:xfrm>
            <a:off x="2411760" y="5517232"/>
            <a:ext cx="3960440"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Стрелка вниз 34"/>
          <p:cNvSpPr/>
          <p:nvPr/>
        </p:nvSpPr>
        <p:spPr>
          <a:xfrm>
            <a:off x="2987824" y="5589240"/>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Стрелка вниз 35"/>
          <p:cNvSpPr/>
          <p:nvPr/>
        </p:nvSpPr>
        <p:spPr>
          <a:xfrm>
            <a:off x="5076056" y="5589240"/>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3008313" cy="1162050"/>
          </a:xfrm>
        </p:spPr>
        <p:txBody>
          <a:bodyPr>
            <a:normAutofit/>
          </a:bodyPr>
          <a:lstStyle/>
          <a:p>
            <a:r>
              <a:rPr lang="ru-RU" dirty="0" smtClean="0">
                <a:solidFill>
                  <a:schemeClr val="accent1"/>
                </a:solidFill>
              </a:rPr>
              <a:t>ЭКСПЕРТЫ ПО ПРОВЕДЕНИЮ СОУТ</a:t>
            </a:r>
            <a:endParaRPr lang="ru-RU" dirty="0">
              <a:solidFill>
                <a:schemeClr val="accent1"/>
              </a:solidFill>
            </a:endParaRPr>
          </a:p>
        </p:txBody>
      </p:sp>
      <p:sp>
        <p:nvSpPr>
          <p:cNvPr id="4" name="Текст 3"/>
          <p:cNvSpPr>
            <a:spLocks noGrp="1"/>
          </p:cNvSpPr>
          <p:nvPr>
            <p:ph type="body" sz="half" idx="2"/>
          </p:nvPr>
        </p:nvSpPr>
        <p:spPr/>
        <p:txBody>
          <a:bodyPr>
            <a:normAutofit/>
          </a:bodyPr>
          <a:lstStyle/>
          <a:p>
            <a:pPr>
              <a:buFontTx/>
              <a:buChar char="-"/>
            </a:pPr>
            <a:r>
              <a:rPr lang="ru-RU" b="1" dirty="0">
                <a:solidFill>
                  <a:srgbClr val="00B050"/>
                </a:solidFill>
              </a:rPr>
              <a:t> </a:t>
            </a:r>
            <a:r>
              <a:rPr lang="ru-RU" b="1" dirty="0">
                <a:solidFill>
                  <a:srgbClr val="276337"/>
                </a:solidFill>
              </a:rPr>
              <a:t>Соответствие требованиям, предъявляемым к экспертам ч. 3 ст. 20 426-ФЗ</a:t>
            </a:r>
          </a:p>
          <a:p>
            <a:pPr>
              <a:buFontTx/>
              <a:buChar char="-"/>
            </a:pPr>
            <a:r>
              <a:rPr lang="ru-RU" b="1" dirty="0">
                <a:solidFill>
                  <a:srgbClr val="276337"/>
                </a:solidFill>
              </a:rPr>
              <a:t> Прохождение аттестации на право выполнения работ по специальной оценке условий труда</a:t>
            </a:r>
          </a:p>
          <a:p>
            <a:pPr>
              <a:buFontTx/>
              <a:buChar char="-"/>
            </a:pPr>
            <a:r>
              <a:rPr lang="ru-RU" b="1" dirty="0">
                <a:solidFill>
                  <a:srgbClr val="276337"/>
                </a:solidFill>
              </a:rPr>
              <a:t> Внесение сведений об экспертах в реестр экспертов организаций, проводящих СОУТ</a:t>
            </a:r>
          </a:p>
        </p:txBody>
      </p:sp>
      <p:sp>
        <p:nvSpPr>
          <p:cNvPr id="5" name="Содержимое 4"/>
          <p:cNvSpPr txBox="1">
            <a:spLocks noGrp="1"/>
          </p:cNvSpPr>
          <p:nvPr>
            <p:ph idx="1"/>
          </p:nvPr>
        </p:nvSpPr>
        <p:spPr>
          <a:xfrm>
            <a:off x="4139952" y="1124744"/>
            <a:ext cx="1140966" cy="276999"/>
          </a:xfrm>
          <a:prstGeom prst="rect">
            <a:avLst/>
          </a:prstGeom>
          <a:solidFill>
            <a:srgbClr val="FFC000"/>
          </a:solidFill>
          <a:ln>
            <a:solidFill>
              <a:schemeClr val="tx2"/>
            </a:solidFill>
          </a:ln>
        </p:spPr>
        <p:txBody>
          <a:bodyPr wrap="square" rtlCol="0">
            <a:spAutoFit/>
          </a:bodyPr>
          <a:lstStyle/>
          <a:p>
            <a:pPr>
              <a:buNone/>
            </a:pPr>
            <a:r>
              <a:rPr lang="ru-RU" sz="1200" dirty="0" smtClean="0"/>
              <a:t>Заявление</a:t>
            </a:r>
            <a:endParaRPr lang="ru-RU" sz="1200" dirty="0"/>
          </a:p>
        </p:txBody>
      </p:sp>
      <p:sp>
        <p:nvSpPr>
          <p:cNvPr id="6" name="TextBox 5"/>
          <p:cNvSpPr txBox="1"/>
          <p:nvPr/>
        </p:nvSpPr>
        <p:spPr>
          <a:xfrm>
            <a:off x="4067944" y="1484784"/>
            <a:ext cx="4824536" cy="3600986"/>
          </a:xfrm>
          <a:prstGeom prst="rect">
            <a:avLst/>
          </a:prstGeom>
          <a:noFill/>
        </p:spPr>
        <p:txBody>
          <a:bodyPr wrap="square" rtlCol="0">
            <a:spAutoFit/>
          </a:bodyPr>
          <a:lstStyle/>
          <a:p>
            <a:r>
              <a:rPr lang="ru-RU" sz="1200" dirty="0" smtClean="0"/>
              <a:t>- фамилия, имя, отчество;</a:t>
            </a:r>
          </a:p>
          <a:p>
            <a:r>
              <a:rPr lang="ru-RU" sz="1200" dirty="0" smtClean="0"/>
              <a:t>- наименование и реквизиты документа, удостоверяющего личность заявителя;</a:t>
            </a:r>
          </a:p>
          <a:p>
            <a:r>
              <a:rPr lang="ru-RU" sz="1200" dirty="0" smtClean="0"/>
              <a:t>- контактная информация (почтовый адрес, адрес электронной почты (при наличии), номер контактного телефона (при наличии);</a:t>
            </a:r>
          </a:p>
          <a:p>
            <a:r>
              <a:rPr lang="ru-RU" sz="1200" dirty="0" smtClean="0"/>
              <a:t>- сведения об имеющемся высшем образовании (наименование образовательной организации, проводившей обучение, направление подготовки (специальность), наименование, номер и дата выдачи документа об образовании);</a:t>
            </a:r>
          </a:p>
          <a:p>
            <a:r>
              <a:rPr lang="ru-RU" sz="1200" dirty="0" smtClean="0"/>
              <a:t>- сведения об имеющемся дополнительном профессиональном образовании (наименование организации, проводившей обучение, наименование дополнительной профессиональной программы и количество часов, номер и дата выдачи документа о квалификации);</a:t>
            </a:r>
          </a:p>
          <a:p>
            <a:r>
              <a:rPr lang="ru-RU" sz="1200" dirty="0" smtClean="0"/>
              <a:t>- сведения об опыте практической работы в области оценки условий труда (наименование работодателя, перечень работ, выполнявшихся в области оценки условий труда, стаж работы в области оценки условий труда);</a:t>
            </a:r>
          </a:p>
          <a:p>
            <a:r>
              <a:rPr lang="ru-RU" sz="1200" dirty="0" smtClean="0"/>
              <a:t>- согласие на обработку персональных данных в соответствии с законодательством Российской Федерации.</a:t>
            </a:r>
            <a:endParaRPr lang="ru-RU" sz="1200" dirty="0"/>
          </a:p>
        </p:txBody>
      </p:sp>
      <p:sp>
        <p:nvSpPr>
          <p:cNvPr id="7" name="Содержимое 4"/>
          <p:cNvSpPr txBox="1">
            <a:spLocks/>
          </p:cNvSpPr>
          <p:nvPr/>
        </p:nvSpPr>
        <p:spPr>
          <a:xfrm>
            <a:off x="4139952" y="5157192"/>
            <a:ext cx="4752528" cy="276999"/>
          </a:xfrm>
          <a:prstGeom prst="rect">
            <a:avLst/>
          </a:prstGeom>
          <a:solidFill>
            <a:srgbClr val="FFC000"/>
          </a:solidFill>
          <a:ln>
            <a:solidFill>
              <a:schemeClr val="tx2"/>
            </a:solidFill>
          </a:ln>
        </p:spPr>
        <p:txBody>
          <a:bodyPr vert="horz" wrap="square" lIns="91440" tIns="45720" rIns="91440" bIns="45720" rtlCol="0">
            <a:spAutoFit/>
          </a:bodyPr>
          <a:lstStyle/>
          <a:p>
            <a:pPr marL="342900" lvl="0" indent="-342900">
              <a:spcBef>
                <a:spcPct val="20000"/>
              </a:spcBef>
            </a:pPr>
            <a:r>
              <a:rPr lang="ru-RU" sz="1200" dirty="0" smtClean="0"/>
              <a:t>Копия документа об образовании</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Содержимое 4"/>
          <p:cNvSpPr txBox="1">
            <a:spLocks/>
          </p:cNvSpPr>
          <p:nvPr/>
        </p:nvSpPr>
        <p:spPr>
          <a:xfrm>
            <a:off x="4139952" y="6021288"/>
            <a:ext cx="4752528" cy="276999"/>
          </a:xfrm>
          <a:prstGeom prst="rect">
            <a:avLst/>
          </a:prstGeom>
          <a:solidFill>
            <a:srgbClr val="FFC000"/>
          </a:solidFill>
          <a:ln>
            <a:solidFill>
              <a:schemeClr val="tx2"/>
            </a:solidFill>
          </a:ln>
        </p:spPr>
        <p:txBody>
          <a:bodyPr vert="horz" wrap="square" lIns="91440" tIns="45720" rIns="91440" bIns="45720" rtlCol="0">
            <a:spAutoFit/>
          </a:bodyPr>
          <a:lstStyle/>
          <a:p>
            <a:pPr marL="342900" lvl="0" indent="-342900">
              <a:spcBef>
                <a:spcPct val="20000"/>
              </a:spcBef>
            </a:pPr>
            <a:r>
              <a:rPr lang="ru-RU" sz="1200" dirty="0" smtClean="0"/>
              <a:t>Копия трудовой книжки и (или)  иных документов</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Содержимое 4"/>
          <p:cNvSpPr txBox="1">
            <a:spLocks/>
          </p:cNvSpPr>
          <p:nvPr/>
        </p:nvSpPr>
        <p:spPr>
          <a:xfrm>
            <a:off x="4139952" y="5589240"/>
            <a:ext cx="4752528" cy="276999"/>
          </a:xfrm>
          <a:prstGeom prst="rect">
            <a:avLst/>
          </a:prstGeom>
          <a:solidFill>
            <a:srgbClr val="FFC000"/>
          </a:solidFill>
          <a:ln>
            <a:solidFill>
              <a:schemeClr val="tx2"/>
            </a:solidFill>
          </a:ln>
        </p:spPr>
        <p:txBody>
          <a:bodyPr vert="horz" wrap="square" lIns="91440" tIns="45720" rIns="91440" bIns="4572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smtClean="0">
                <a:ln>
                  <a:noFill/>
                </a:ln>
                <a:solidFill>
                  <a:schemeClr val="tx1"/>
                </a:solidFill>
                <a:effectLst/>
                <a:uLnTx/>
                <a:uFillTx/>
                <a:latin typeface="+mn-lt"/>
                <a:ea typeface="+mn-ea"/>
                <a:cs typeface="+mn-cs"/>
              </a:rPr>
              <a:t>Копия документа о квалификации</a:t>
            </a:r>
            <a:endParaRPr kumimoji="0" lang="ru-RU"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Box 9"/>
          <p:cNvSpPr txBox="1"/>
          <p:nvPr/>
        </p:nvSpPr>
        <p:spPr>
          <a:xfrm>
            <a:off x="4067944" y="332656"/>
            <a:ext cx="4824536" cy="707886"/>
          </a:xfrm>
          <a:prstGeom prst="rect">
            <a:avLst/>
          </a:prstGeom>
          <a:noFill/>
        </p:spPr>
        <p:txBody>
          <a:bodyPr wrap="square" rtlCol="0">
            <a:spAutoFit/>
          </a:bodyPr>
          <a:lstStyle/>
          <a:p>
            <a:r>
              <a:rPr lang="ru-RU" sz="2000" b="1" dirty="0" smtClean="0">
                <a:solidFill>
                  <a:schemeClr val="accent1"/>
                </a:solidFill>
                <a:latin typeface="+mj-lt"/>
                <a:ea typeface="+mj-ea"/>
                <a:cs typeface="+mj-cs"/>
              </a:rPr>
              <a:t>АТТЕСТАЦИЯ ЭКСПЕРТОВ ПО СОУТ</a:t>
            </a:r>
          </a:p>
          <a:p>
            <a:r>
              <a:rPr lang="ru-RU" sz="2000" b="1" dirty="0" smtClean="0">
                <a:solidFill>
                  <a:schemeClr val="accent1"/>
                </a:solidFill>
                <a:latin typeface="+mj-lt"/>
                <a:ea typeface="+mj-ea"/>
                <a:cs typeface="+mj-cs"/>
              </a:rPr>
              <a:t>Рассмотрение документов</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6857</TotalTime>
  <Words>1689</Words>
  <Application>Microsoft Office PowerPoint</Application>
  <PresentationFormat>Экран (4:3)</PresentationFormat>
  <Paragraphs>105</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Федеральный закон от 28.12.2013 г. №426-ФЗ «О специальной оценке условий труда»</vt:lpstr>
      <vt:lpstr>Нормативные правовые акты в развитие положений Федерального закона</vt:lpstr>
      <vt:lpstr>Нормативные правовые акты в развитие положений Федерального закона</vt:lpstr>
      <vt:lpstr>Требования к организациям, проводящим СОУТ</vt:lpstr>
      <vt:lpstr>Соблюдение требований к аккредитации организаций, оказывающих услуги в области охраны труда. </vt:lpstr>
      <vt:lpstr>Соблюдение требований к организациям, проводящим специальную оценку условий труда в соответствии с законодательством о специальной оценке условий труда  </vt:lpstr>
      <vt:lpstr>Соблюдение требований к порядку проведения специальной оценки условий труда в соответствии с законодательством о специальной оценке условий труда  </vt:lpstr>
      <vt:lpstr>АТТЕСТАЦИЯ ЭКСПЕРТОВ ПО СОУТ </vt:lpstr>
      <vt:lpstr>ЭКСПЕРТЫ ПО ПРОВЕДЕНИЮ СОУТ</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ГенДиректор</dc:creator>
  <cp:lastModifiedBy>Александр Однохоров</cp:lastModifiedBy>
  <cp:revision>89</cp:revision>
  <dcterms:created xsi:type="dcterms:W3CDTF">2014-01-28T06:20:17Z</dcterms:created>
  <dcterms:modified xsi:type="dcterms:W3CDTF">2014-09-24T10:09:13Z</dcterms:modified>
</cp:coreProperties>
</file>